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4"/>
  </p:sldMasterIdLst>
  <p:notesMasterIdLst>
    <p:notesMasterId r:id="rId30"/>
  </p:notesMasterIdLst>
  <p:sldIdLst>
    <p:sldId id="257" r:id="rId5"/>
    <p:sldId id="259" r:id="rId6"/>
    <p:sldId id="2134804836" r:id="rId7"/>
    <p:sldId id="292" r:id="rId8"/>
    <p:sldId id="331" r:id="rId9"/>
    <p:sldId id="2134804850" r:id="rId10"/>
    <p:sldId id="2134804845" r:id="rId11"/>
    <p:sldId id="2134804828" r:id="rId12"/>
    <p:sldId id="513" r:id="rId13"/>
    <p:sldId id="690" r:id="rId14"/>
    <p:sldId id="256" r:id="rId15"/>
    <p:sldId id="293" r:id="rId16"/>
    <p:sldId id="2134804824" r:id="rId17"/>
    <p:sldId id="492" r:id="rId18"/>
    <p:sldId id="480" r:id="rId19"/>
    <p:sldId id="2134804838" r:id="rId20"/>
    <p:sldId id="2134804839" r:id="rId21"/>
    <p:sldId id="2134804823" r:id="rId22"/>
    <p:sldId id="2134804849" r:id="rId23"/>
    <p:sldId id="2134804841" r:id="rId24"/>
    <p:sldId id="2134804835" r:id="rId25"/>
    <p:sldId id="270" r:id="rId26"/>
    <p:sldId id="2134804842" r:id="rId27"/>
    <p:sldId id="2134804827" r:id="rId28"/>
    <p:sldId id="269" r:id="rId2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FC7B0A-529F-15AB-6D60-85E67EB47FD3}" name="Kuindersma - van den Assem, drs. J.L.A. (Janneke)" initials="KvdAdJ(" userId="S::janneke.kuindersma@rvo.nl::d7dd3f24-11f4-475f-b0cf-467b1bed4c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57074" autoAdjust="0"/>
  </p:normalViewPr>
  <p:slideViewPr>
    <p:cSldViewPr snapToGrid="0">
      <p:cViewPr varScale="1">
        <p:scale>
          <a:sx n="63" d="100"/>
          <a:sy n="63" d="100"/>
        </p:scale>
        <p:origin x="28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16FDD-E844-49AC-9B62-14A2ED85CC52}" type="datetimeFigureOut">
              <a:rPr lang="nl-NL" smtClean="0"/>
              <a:t>17-3-2025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F655-4368-438B-B97D-350292AB0F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09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r>
              <a:rPr lang="nl-NL" sz="1800" dirty="0">
                <a:effectLst/>
                <a:latin typeface="Aptos" panose="020B0004020202020204" pitchFamily="34" charset="0"/>
              </a:rPr>
              <a:t> 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661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90238-D9B6-4518-95CB-6242AF9A172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8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94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46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946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948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123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58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16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765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52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793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200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61D95-9046-4AC4-B8C6-9497DB907AC5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72861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968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nl-NL" sz="1200" b="1" dirty="0">
              <a:effectLst/>
              <a:latin typeface="Verdana" panose="020B060403050404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467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60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361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20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99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900" b="0" i="0" dirty="0">
              <a:solidFill>
                <a:srgbClr val="000000"/>
              </a:solidFill>
              <a:effectLst/>
              <a:latin typeface="__ROsans_ca772e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79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204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543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FC4707B5-4485-542F-D393-E9012B190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A4786315-8437-1891-F270-417632579C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6161F145-E2C4-EEA2-CAF2-928CFE4847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662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F655-4368-438B-B97D-350292AB0FC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946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19175" y="1387475"/>
            <a:ext cx="5002213" cy="37512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90238-D9B6-4518-95CB-6242AF9A172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5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5589240"/>
            <a:ext cx="3960440" cy="36004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17-3-2025</a:t>
            </a:fld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-1786" y="9899"/>
            <a:ext cx="91457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474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marL="360000" lvl="0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Klikken om de tekststijl van het model te bewerken</a:t>
            </a:r>
          </a:p>
          <a:p>
            <a:pPr marL="360000" lvl="1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  <a:p>
            <a:pPr marL="360000" lvl="2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17-3-2025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6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7912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17-3-2025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0" y="1052736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9749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3565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621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6250" y="2276475"/>
            <a:ext cx="391953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4899" y="2276475"/>
            <a:ext cx="3753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1232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0"/>
            <a:ext cx="9144000" cy="1565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301" y="715108"/>
            <a:ext cx="7411640" cy="783126"/>
          </a:xfrm>
        </p:spPr>
        <p:txBody>
          <a:bodyPr anchor="ctr" anchorCtr="0">
            <a:normAutofit/>
          </a:bodyPr>
          <a:lstStyle>
            <a:lvl1pPr>
              <a:defRPr sz="27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1781908"/>
            <a:ext cx="8192691" cy="4439505"/>
          </a:xfrm>
        </p:spPr>
        <p:txBody>
          <a:bodyPr numCol="2" spcCol="468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50"/>
            <a:ext cx="9148763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A0201843-6427-43F5-ABF3-86C17C7923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883627" cy="15569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7200" b="1" i="0">
                <a:solidFill>
                  <a:schemeClr val="accent4">
                    <a:lumMod val="75000"/>
                  </a:schemeClr>
                </a:solidFill>
              </a:defRPr>
            </a:lvl1pPr>
            <a:lvl2pPr marL="234900" indent="0" algn="r">
              <a:buNone/>
              <a:defRPr/>
            </a:lvl2pPr>
            <a:lvl3pPr marL="472500" indent="0" algn="r">
              <a:buNone/>
              <a:defRPr/>
            </a:lvl3pPr>
            <a:lvl4pPr marL="707400" indent="0" algn="r">
              <a:buNone/>
              <a:defRPr/>
            </a:lvl4pPr>
            <a:lvl5pPr marL="945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6984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959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8241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6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  <a:endParaRPr lang="en-GB" noProof="0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5589240"/>
            <a:ext cx="3960440" cy="36004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en-GB" noProof="0" smtClean="0"/>
              <a:pPr/>
              <a:t>17/03/2025</a:t>
            </a:fld>
            <a:endParaRPr lang="en-GB" noProof="0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/>
          <a:stretch/>
        </p:blipFill>
        <p:spPr bwMode="auto">
          <a:xfrm>
            <a:off x="-1" y="0"/>
            <a:ext cx="9144000" cy="15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3117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nl-NL" smtClean="0"/>
              <a:pPr>
                <a:spcAft>
                  <a:spcPts val="0"/>
                </a:spcAft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6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17-3-2025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336386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193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17-3-2025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74644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3" y="2132853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17-3-2025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3" y="2156859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97001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17-3-2025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155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785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5602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shpBeeldmerk" descr="RO__vervolgpagina~LPPT.pn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" name="shpBeeldmerk" descr="RO__vervolgpagina~LPPT.pn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3" name="shpBeeldmerk" descr="RO__vervolgpagina~LPPT.pn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17-3-2025</a:t>
            </a:fld>
            <a:endParaRPr lang="nl-NL" dirty="0"/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548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37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5" r:id="rId9"/>
    <p:sldLayoutId id="2147483836" r:id="rId10"/>
    <p:sldLayoutId id="2147483833" r:id="rId11"/>
    <p:sldLayoutId id="2147483834" r:id="rId12"/>
    <p:sldLayoutId id="2147483849" r:id="rId13"/>
    <p:sldLayoutId id="2147483853" r:id="rId14"/>
    <p:sldLayoutId id="2147483856" r:id="rId15"/>
    <p:sldLayoutId id="2147483858" r:id="rId16"/>
    <p:sldLayoutId id="2147483859" r:id="rId17"/>
    <p:sldLayoutId id="2147483860" r:id="rId18"/>
    <p:sldLayoutId id="2147483861" r:id="rId19"/>
    <p:sldLayoutId id="214748386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Verdana" panose="020B0604030504040204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ris.vandenheuvel@rvo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gres&amp;cd=&amp;cad=rja&amp;uact=8&amp;ved=0ahUKEwiD1Njx6_LYAhXkA8AKHcfeDOcQjRwIBw&amp;url=https://www.rvo.nl/actueel/nieuws/147-miljoen-voor-energiezuinige-technieken-2018&amp;psig=AOvVaw0XcNwt8zNUgduqRz0Pd4DD&amp;ust=151696037064037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ia@rvo.nl" TargetMode="External"/><Relationship Id="rId5" Type="http://schemas.openxmlformats.org/officeDocument/2006/relationships/hyperlink" Target="http://www.rvo.nl/eia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o.nl/sites/default/files/2024-02/RVO-Brochure-Milieulijst-2024-2_0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data.rvo.nl/subsidies-regelingen/milieulijst-en-energielijst/2024?type=all" TargetMode="External"/><Relationship Id="rId4" Type="http://schemas.openxmlformats.org/officeDocument/2006/relationships/hyperlink" Target="http://www.rvo.nl/subsidies-financiering/mia-vamil/ondernemer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rvo.nl/subsidies-financiering/regeling-groenprojecten#voor-wie%3F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vo.nl/subsidies-financiering/bmkb" TargetMode="External"/><Relationship Id="rId5" Type="http://schemas.openxmlformats.org/officeDocument/2006/relationships/hyperlink" Target="https://eur01.safelinks.protection.outlook.com/?url=https%3A%2F%2Fwww.rvo.nl%2Fsubsidies-financiering%2Fbl&amp;data=05%7C02%7Cjoris.vandenheuvel%40rvo.nl%7Cbd620431e0864dd6074d08dd5b1120a4%7C1321633ef6b944e2a44f59b9d264ecb7%7C0%7C0%7C638766851297101450%7CUnknown%7CTWFpbGZsb3d8eyJFbXB0eU1hcGkiOnRydWUsIlYiOiIwLjAuMDAwMCIsIlAiOiJXaW4zMiIsIkFOIjoiTWFpbCIsIldUIjoyfQ%3D%3D%7C0%7C%7C%7C&amp;sdata=UNMXAia1NwalMUNhnt2fDHcvhRS%2BwbS4cdDrM5SU%2B2s%3D&amp;reserved=0" TargetMode="External"/><Relationship Id="rId4" Type="http://schemas.openxmlformats.org/officeDocument/2006/relationships/hyperlink" Target="https://www.rvo.nl/subsidies-financiering/bmkb/bmkb-groe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s.n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hyperlink" Target="https://eur01.safelinks.protection.outlook.com/?url=https%3A%2F%2Fwww.bngduurzaamheidsfonds.nl%2F&amp;data=05%7C02%7Cjoris.vandenheuvel%40rvo.nl%7Cadd08b8d47e64592c43d08dd57fdce7a%7C1321633ef6b944e2a44f59b9d264ecb7%7C0%7C0%7C638763469771991753%7CUnknown%7CTWFpbGZsb3d8eyJFbXB0eU1hcGkiOnRydWUsIlYiOiIwLjAuMDAwMCIsIlAiOiJXaW4zMiIsIkFOIjoiTWFpbCIsIldUIjoyfQ%3D%3D%7C0%7C%7C%7C&amp;sdata=yaOCFGiujbSEDBFrsONtelPOdfjNmac3Hr0OwcWcioY%3D&amp;reserved=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o.nl/subsidies-financier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file:///\\prof_p_cw_tcn.cicwp.nl\userdata_cifs_p_cw_tcn_001\HeuvelJ1\Downloads\Overzicht+subsidies+en+financiele+regelingen+utiliteitsbouw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zetookdeknopom.nl/bedrijven-en-organisati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o.nl/subsidies-financiering/bmkb/bmkb-gro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vo.nl/subsidies-financiering/regeling-groenprojecten#voor-wie%3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b.n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ertisecentrumverduurzamingzorg.nl/wp-content/uploads/2024/06/Subsidies-financiele-regelingen-voor-verduurzamen-van-zorgvastgoed-2024-05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rvo.nl/onderwerpen/verduurzaming-utiliteitsbouw/maatschappelijk-vastgoed/ontzorgingsprogramma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ur01.safelinks.protection.outlook.com/?url=https%3A%2F%2Fwww.zeeland.nl%2Factueel%2Fsubsidieregeling-voor-verduurzamingsadvies-klein-mkb-vanaf-1-november-open&amp;data=05%7C02%7Cjoris.vandenheuvel%40rvo.nl%7C23ac4ba9a98049214af108dd5bd2d0d1%7C1321633ef6b944e2a44f59b9d264ecb7%7C0%7C0%7C638767684050608043%7CUnknown%7CTWFpbGZsb3d8eyJFbXB0eU1hcGkiOnRydWUsIlYiOiIwLjAuMDAwMCIsIlAiOiJXaW4zMiIsIkFOIjoiTWFpbCIsIldUIjoyfQ%3D%3D%7C0%7C%7C%7C&amp;sdata=SCYp%2FW2iktKNVqZnZQVsuwOMXX3XmiRMRVt4bI1zcpE%3D&amp;reserved=0" TargetMode="External"/><Relationship Id="rId3" Type="http://schemas.openxmlformats.org/officeDocument/2006/relationships/hyperlink" Target="https://www.rvo.nl/onderwerpen/ontzorgingsprogramma-mkb" TargetMode="External"/><Relationship Id="rId7" Type="http://schemas.openxmlformats.org/officeDocument/2006/relationships/hyperlink" Target="https://eur01.safelinks.protection.outlook.com/?url=https%3A%2F%2Fwww.nieuweenergieoverijssel.nl%2Fmkb%2F&amp;data=05%7C02%7Cjoris.vandenheuvel%40rvo.nl%7C23ac4ba9a98049214af108dd5bd2d0d1%7C1321633ef6b944e2a44f59b9d264ecb7%7C0%7C0%7C638767684050592867%7CUnknown%7CTWFpbGZsb3d8eyJFbXB0eU1hcGkiOnRydWUsIlYiOiIwLjAuMDAwMCIsIlAiOiJXaW4zMiIsIkFOIjoiTWFpbCIsIldUIjoyfQ%3D%3D%7C0%7C%7C%7C&amp;sdata=yNsr6drswJ2%2BkJv1TT0vBzkH%2F6hvLIImaRQXrUCYre8%3D&amp;reserved=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ur01.safelinks.protection.outlook.com/?url=https%3A%2F%2Fgroningenwerktslim.nl%2F&amp;data=05%7C02%7Cjoris.vandenheuvel%40rvo.nl%7C23ac4ba9a98049214af108dd5bd2d0d1%7C1321633ef6b944e2a44f59b9d264ecb7%7C0%7C0%7C638767684050575791%7CUnknown%7CTWFpbGZsb3d8eyJFbXB0eU1hcGkiOnRydWUsIlYiOiIwLjAuMDAwMCIsIlAiOiJXaW4zMiIsIkFOIjoiTWFpbCIsIldUIjoyfQ%3D%3D%7C0%7C%7C%7C&amp;sdata=%2By%2FDTo9i6NbqUOGcEXEe%2FfONP5i1GB0EWo95wg7XYnQ%3D&amp;reserved=0" TargetMode="External"/><Relationship Id="rId11" Type="http://schemas.openxmlformats.org/officeDocument/2006/relationships/image" Target="../media/image34.png"/><Relationship Id="rId5" Type="http://schemas.openxmlformats.org/officeDocument/2006/relationships/hyperlink" Target="https://eur01.safelinks.protection.outlook.com/?url=https%3A%2F%2Fwww.brabant.nl%2Factueel%2Fnieuws%2Fhulp-micro-klein-mkb-verduurzamen%2F&amp;data=05%7C02%7Cjoris.vandenheuvel%40rvo.nl%7C23ac4ba9a98049214af108dd5bd2d0d1%7C1321633ef6b944e2a44f59b9d264ecb7%7C0%7C0%7C638767684050552570%7CUnknown%7CTWFpbGZsb3d8eyJFbXB0eU1hcGkiOnRydWUsIlYiOiIwLjAuMDAwMCIsIlAiOiJXaW4zMiIsIkFOIjoiTWFpbCIsIldUIjoyfQ%3D%3D%7C0%7C%7C%7C&amp;sdata=VyGKS44PXShMTvfaMkf6HlCdQY4in%2FXP008%2BDIU0Iqs%3D&amp;reserved=0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s://eur01.safelinks.protection.outlook.com/?url=https%3A%2F%2Fwww.zuid-holland.nl%2Fonderwerpen%2Fenergie%2Fwarmtetransitie%2Fduurzame-warmte-gebouwen-kassen%2Fontzorgingsprogramma%2Fontzorgingsprogramma-mkb%2F&amp;data=05%7C02%7Cjoris.vandenheuvel%40rvo.nl%7C23ac4ba9a98049214af108dd5bd2d0d1%7C1321633ef6b944e2a44f59b9d264ecb7%7C0%7C0%7C638767684050519256%7CUnknown%7CTWFpbGZsb3d8eyJFbXB0eU1hcGkiOnRydWUsIlYiOiIwLjAuMDAwMCIsIlAiOiJXaW4zMiIsIkFOIjoiTWFpbCIsIldUIjoyfQ%3D%3D%7C0%7C%7C%7C&amp;sdata=z3HzcykWofbAqFngI%2Fl%2FCPAkp7H6oF9XveE9BX4aTms%3D&amp;reserved=0" TargetMode="External"/><Relationship Id="rId9" Type="http://schemas.openxmlformats.org/officeDocument/2006/relationships/hyperlink" Target="https://eur01.safelinks.protection.outlook.com/?url=https%3A%2F%2Fwww.energietransitieutrecht.nl%2Fonderwerpen%2Fverduurzaming-bedrijven%2Fontzorgingsprogramma-mkb&amp;data=05%7C02%7Cjoris.vandenheuvel%40rvo.nl%7C23ac4ba9a98049214af108dd5bd2d0d1%7C1321633ef6b944e2a44f59b9d264ecb7%7C0%7C0%7C638767684050624312%7CUnknown%7CTWFpbGZsb3d8eyJFbXB0eU1hcGkiOnRydWUsIlYiOiIwLjAuMDAwMCIsIlAiOiJXaW4zMiIsIkFOIjoiTWFpbCIsIldUIjoyfQ%3D%3D%7C0%7C%7C%7C&amp;sdata=GwnWf2DNUQXx6Jd0MmP8cBsTXcObS5c6%2Fx%2BOhpQ4qPk%3D&amp;reserved=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o.nl/onderwerpen/wetten-en-regels-gebouwen/wetchecker-energiebesp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vo.nl/energiebesparingsplicht" TargetMode="External"/><Relationship Id="rId7" Type="http://schemas.openxmlformats.org/officeDocument/2006/relationships/hyperlink" Target="https://iplo.nl/thema/energiebesparing/verduurzaming-energiegebruik/plicht-ter-verduurzaming-energiegebrui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rvo.nl/onderwerpen/wetten-en-regels-gebouwen/wetchecker-energiebesparing" TargetMode="External"/><Relationship Id="rId5" Type="http://schemas.openxmlformats.org/officeDocument/2006/relationships/hyperlink" Target="https://infographics.rvo.nl/stappenplan/" TargetMode="External"/><Relationship Id="rId4" Type="http://schemas.openxmlformats.org/officeDocument/2006/relationships/hyperlink" Target="https://www.rvo.nl/onderwerpen/energiebesparingsplicht-2023/veelgestelde-vragen-energiebesparingsplich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o.nl/subsidies-financiering/dumav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rvo.nl/evenementen/webinar-dumava-202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o.nl/subsidies-financiering/s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Team%20DB,%20mensen%20kennen%20ons%20van%20energiekompas;%20we%20doen%20meer%20aan%20kennisintensieve%20programma&#8217;s:%20+%20adviseren%20beleid%20(normering%20(label%20C),%20stimuleringsregelingen,%20communicatie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C7130-6BF1-4508-B7B6-E79D91C20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8169" y="1988840"/>
            <a:ext cx="4395831" cy="1800200"/>
          </a:xfrm>
        </p:spPr>
        <p:txBody>
          <a:bodyPr wrap="square" anchor="b">
            <a:normAutofit/>
          </a:bodyPr>
          <a:lstStyle/>
          <a:p>
            <a:r>
              <a:rPr lang="nl-NL" sz="2800" dirty="0"/>
              <a:t>Verduurzaming zorgboerderijen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9FB669-A3C2-4374-B4FB-710E6177A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396" y="4191711"/>
            <a:ext cx="3946416" cy="1820306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1900" dirty="0"/>
              <a:t>Wet- en </a:t>
            </a:r>
            <a:r>
              <a:rPr lang="en-US" sz="1900" dirty="0" err="1"/>
              <a:t>regelgeving</a:t>
            </a:r>
            <a:r>
              <a:rPr lang="en-US" sz="1900" dirty="0"/>
              <a:t> en </a:t>
            </a:r>
            <a:r>
              <a:rPr lang="en-US" sz="1900" dirty="0" err="1"/>
              <a:t>ondersteuningsmogelijkheden</a:t>
            </a:r>
            <a:endParaRPr lang="en-US" sz="1900" dirty="0"/>
          </a:p>
          <a:p>
            <a:endParaRPr lang="en-US" sz="1900" dirty="0"/>
          </a:p>
          <a:p>
            <a:r>
              <a:rPr lang="en-US" sz="1900" dirty="0">
                <a:hlinkClick r:id="rId3"/>
              </a:rPr>
              <a:t>joris.vandenheuvel@rvo.nl</a:t>
            </a:r>
            <a:endParaRPr lang="en-US" sz="1900" dirty="0"/>
          </a:p>
          <a:p>
            <a:r>
              <a:rPr lang="en-US" sz="1900" dirty="0"/>
              <a:t>19 </a:t>
            </a:r>
            <a:r>
              <a:rPr lang="en-US" sz="1900" dirty="0" err="1"/>
              <a:t>maart</a:t>
            </a:r>
            <a:r>
              <a:rPr lang="en-US" sz="1900" dirty="0"/>
              <a:t> 2025</a:t>
            </a:r>
          </a:p>
          <a:p>
            <a:endParaRPr lang="en-US" sz="2300" dirty="0"/>
          </a:p>
        </p:txBody>
      </p:sp>
      <p:pic>
        <p:nvPicPr>
          <p:cNvPr id="10" name="Afbeelding 9" descr="Afbeelding met tekst, kaart&#10;&#10;Automatisch gegenereerde beschrijving">
            <a:extLst>
              <a:ext uri="{FF2B5EF4-FFF2-40B4-BE49-F238E27FC236}">
                <a16:creationId xmlns:a16="http://schemas.microsoft.com/office/drawing/2014/main" id="{B490D361-8053-CDC6-6B3C-D1F7EB6EAF2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-2" r="16055"/>
          <a:stretch/>
        </p:blipFill>
        <p:spPr>
          <a:xfrm>
            <a:off x="186318" y="1209676"/>
            <a:ext cx="4112287" cy="49149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06844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5">
            <a:extLst>
              <a:ext uri="{FF2B5EF4-FFF2-40B4-BE49-F238E27FC236}">
                <a16:creationId xmlns:a16="http://schemas.microsoft.com/office/drawing/2014/main" id="{36EB7E83-1915-48D3-A104-B0ED1E97FE25}"/>
              </a:ext>
            </a:extLst>
          </p:cNvPr>
          <p:cNvSpPr txBox="1">
            <a:spLocks/>
          </p:cNvSpPr>
          <p:nvPr/>
        </p:nvSpPr>
        <p:spPr>
          <a:xfrm>
            <a:off x="1423681" y="1944485"/>
            <a:ext cx="6480720" cy="3234072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Verdana" panose="020B060403050404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nl-NL" sz="1350" dirty="0">
                <a:solidFill>
                  <a:prstClr val="black"/>
                </a:solidFill>
                <a:latin typeface="RijksoverheidSans" panose="020B0503040202060203" pitchFamily="34" charset="77"/>
                <a:cs typeface="Arial"/>
              </a:rPr>
              <a:t>Werking van de regeling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prstClr val="black"/>
                </a:solidFill>
                <a:highlight>
                  <a:srgbClr val="FFFF00"/>
                </a:highlight>
                <a:latin typeface="RijksoverheidSans" panose="020B0503040202060203" pitchFamily="34" charset="77"/>
                <a:cs typeface="Arial"/>
              </a:rPr>
              <a:t>Zakelijke gebruikers (ook sportvereniging, kerkgenootschap, particuliere verhuurder)</a:t>
            </a:r>
          </a:p>
          <a:p>
            <a:pPr lvl="2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prstClr val="black"/>
                </a:solidFill>
                <a:latin typeface="RijksoverheidSans" panose="020B0503040202060203" pitchFamily="34" charset="77"/>
                <a:cs typeface="Arial"/>
              </a:rPr>
              <a:t>Vooraf subsidie aanvragen (E loket): voor aanschaf / akkoord op offerte </a:t>
            </a:r>
          </a:p>
          <a:p>
            <a:pPr lvl="2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prstClr val="black"/>
                </a:solidFill>
                <a:latin typeface="RijksoverheidSans" panose="020B0503040202060203" pitchFamily="34" charset="77"/>
                <a:cs typeface="Arial"/>
              </a:rPr>
              <a:t>Realiseren binnen 24 maanden na verlening, vaststellen na installatie/ingebruikname en betaling</a:t>
            </a:r>
          </a:p>
          <a:p>
            <a:pPr marL="540000" lvl="2" indent="0">
              <a:buNone/>
            </a:pPr>
            <a:r>
              <a:rPr lang="nl-NL" sz="1350" dirty="0">
                <a:solidFill>
                  <a:prstClr val="black"/>
                </a:solidFill>
                <a:latin typeface="RijksoverheidSans" panose="020B0503040202060203" pitchFamily="34" charset="77"/>
                <a:cs typeface="Arial"/>
              </a:rPr>
              <a:t>Maatregelen verdeeld in vier hoofdcategorieën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prstClr val="black"/>
                </a:solidFill>
                <a:latin typeface="RijksoverheidSans" panose="020B0503040202060203" pitchFamily="34" charset="77"/>
                <a:cs typeface="Arial"/>
              </a:rPr>
              <a:t>Productie van duurzame energie (</a:t>
            </a:r>
            <a:r>
              <a:rPr lang="nl-NL" sz="1050" dirty="0">
                <a:solidFill>
                  <a:prstClr val="black"/>
                </a:solidFill>
                <a:highlight>
                  <a:srgbClr val="FFFF00"/>
                </a:highlight>
                <a:latin typeface="RijksoverheidSans" panose="020B0503040202060203" pitchFamily="34" charset="77"/>
                <a:cs typeface="Arial"/>
              </a:rPr>
              <a:t>warmtepomp, zonneboiler/ particulier-zakelijk)</a:t>
            </a:r>
            <a:endParaRPr lang="nl-NL" sz="1050" dirty="0">
              <a:solidFill>
                <a:prstClr val="black"/>
              </a:solidFill>
              <a:latin typeface="RijksoverheidSans" panose="020B0503040202060203" pitchFamily="34" charset="77"/>
              <a:cs typeface="Arial"/>
            </a:endParaRP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prstClr val="black"/>
                </a:solidFill>
                <a:latin typeface="RijksoverheidSans" panose="020B0503040202060203" pitchFamily="34" charset="77"/>
                <a:cs typeface="Arial"/>
              </a:rPr>
              <a:t>Energiebesparing ((glas)isolatiemaatregelen) (alleen eigenaar/bewoner)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prstClr val="black"/>
                </a:solidFill>
                <a:latin typeface="RijksoverheidSans" panose="020B0503040202060203" pitchFamily="34" charset="77"/>
                <a:cs typeface="Arial"/>
              </a:rPr>
              <a:t>Aansluiting warmtenet (particulier)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prstClr val="black"/>
                </a:solidFill>
                <a:highlight>
                  <a:srgbClr val="FFFF00"/>
                </a:highlight>
                <a:latin typeface="RijksoverheidSans" panose="020B0503040202060203" pitchFamily="34" charset="77"/>
                <a:cs typeface="Arial"/>
              </a:rPr>
              <a:t>Windturbines (</a:t>
            </a:r>
            <a:r>
              <a:rPr lang="nl-NL" sz="1050" i="1" dirty="0">
                <a:solidFill>
                  <a:prstClr val="black"/>
                </a:solidFill>
                <a:highlight>
                  <a:srgbClr val="FFFF00"/>
                </a:highlight>
                <a:latin typeface="RijksoverheidSans" panose="020B0503040202060203" pitchFamily="34" charset="77"/>
                <a:cs typeface="Arial"/>
              </a:rPr>
              <a:t>zakelijk</a:t>
            </a:r>
            <a:r>
              <a:rPr lang="nl-NL" sz="1050" dirty="0">
                <a:solidFill>
                  <a:prstClr val="black"/>
                </a:solidFill>
                <a:latin typeface="RijksoverheidSans" panose="020B0503040202060203" pitchFamily="34" charset="77"/>
                <a:cs typeface="Arial"/>
              </a:rPr>
              <a:t>)</a:t>
            </a:r>
            <a:r>
              <a:rPr lang="nl-NL" sz="1050" dirty="0">
                <a:solidFill>
                  <a:prstClr val="black"/>
                </a:solidFill>
                <a:latin typeface="RijksoverheidSans" panose="020B0503040202060203"/>
                <a:cs typeface="Arial"/>
              </a:rPr>
              <a:t> windturbines </a:t>
            </a:r>
            <a:r>
              <a:rPr lang="nl-NL" sz="1200" dirty="0">
                <a:solidFill>
                  <a:prstClr val="black"/>
                </a:solidFill>
                <a:latin typeface="RijksoverheidSans" panose="020B0503040202060203"/>
                <a:cs typeface="Arial"/>
              </a:rPr>
              <a:t> </a:t>
            </a:r>
            <a:r>
              <a:rPr lang="nl-NL" sz="1050" dirty="0">
                <a:solidFill>
                  <a:srgbClr val="040C28"/>
                </a:solidFill>
                <a:latin typeface="RijksoverheidSans" panose="020B0503040202060203"/>
                <a:cs typeface="Arial"/>
              </a:rPr>
              <a:t>≥  50 m</a:t>
            </a:r>
            <a:r>
              <a:rPr lang="nl-NL" sz="1050" baseline="30000" dirty="0">
                <a:solidFill>
                  <a:srgbClr val="040C28"/>
                </a:solidFill>
                <a:latin typeface="RijksoverheidSans" panose="020B0503040202060203"/>
                <a:cs typeface="Arial"/>
              </a:rPr>
              <a:t>2</a:t>
            </a:r>
            <a:r>
              <a:rPr lang="nl-NL" sz="1050" dirty="0">
                <a:solidFill>
                  <a:srgbClr val="040C28"/>
                </a:solidFill>
                <a:latin typeface="RijksoverheidSans" panose="020B0503040202060203"/>
                <a:cs typeface="Arial"/>
              </a:rPr>
              <a:t> rotoroppervlak per windturbine/kleinverbruik</a:t>
            </a:r>
            <a:endParaRPr lang="nl-NL" sz="1050" dirty="0">
              <a:solidFill>
                <a:prstClr val="black"/>
              </a:solidFill>
              <a:latin typeface="RijksoverheidSans" panose="020B0503040202060203"/>
              <a:cs typeface="Arial"/>
            </a:endParaRP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NL" sz="1050" dirty="0">
              <a:solidFill>
                <a:prstClr val="black"/>
              </a:solidFill>
              <a:latin typeface="RijksoverheidSans" panose="020B0503040202060203" pitchFamily="34" charset="77"/>
              <a:cs typeface="Arial"/>
            </a:endParaRPr>
          </a:p>
          <a:p>
            <a:pPr fontAlgn="base">
              <a:spcAft>
                <a:spcPct val="0"/>
              </a:spcAft>
            </a:pPr>
            <a:r>
              <a:rPr lang="nl-NL" sz="1350" dirty="0">
                <a:solidFill>
                  <a:prstClr val="black"/>
                </a:solidFill>
                <a:latin typeface="RijksoverheidSans" panose="020B0503040202060203" pitchFamily="34" charset="77"/>
                <a:cs typeface="Arial"/>
              </a:rPr>
              <a:t>Belangrijkste kenmerken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prstClr val="black"/>
                </a:solidFill>
                <a:latin typeface="RijksoverheidSans" panose="020B0503040202060203" pitchFamily="34" charset="77"/>
                <a:cs typeface="Arial"/>
              </a:rPr>
              <a:t>Meldcodelijst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prstClr val="black"/>
                </a:solidFill>
                <a:latin typeface="RijksoverheidSans" panose="020B0503040202060203" pitchFamily="34" charset="77"/>
                <a:cs typeface="Arial"/>
              </a:rPr>
              <a:t>Subsidiebedrag vooraf bekend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prstClr val="black"/>
                </a:solidFill>
                <a:latin typeface="RijksoverheidSans" panose="020B0503040202060203" pitchFamily="34" charset="77"/>
                <a:cs typeface="Arial"/>
              </a:rPr>
              <a:t>Langdurige regeling met veel zekerheid</a:t>
            </a:r>
          </a:p>
          <a:p>
            <a:pPr marL="342900" indent="-342900">
              <a:buClr>
                <a:srgbClr val="E17000"/>
              </a:buClr>
              <a:buFont typeface="+mj-lt"/>
              <a:buAutoNum type="alphaLcPeriod"/>
            </a:pPr>
            <a:endParaRPr lang="nl-NL" sz="1350" dirty="0">
              <a:solidFill>
                <a:prstClr val="black"/>
              </a:solidFill>
              <a:latin typeface="RijksoverheidSans" panose="020B0503040202060203" pitchFamily="34" charset="77"/>
              <a:cs typeface="Arial"/>
            </a:endParaRPr>
          </a:p>
        </p:txBody>
      </p:sp>
      <p:sp>
        <p:nvSpPr>
          <p:cNvPr id="5" name="Titel 14">
            <a:extLst>
              <a:ext uri="{FF2B5EF4-FFF2-40B4-BE49-F238E27FC236}">
                <a16:creationId xmlns:a16="http://schemas.microsoft.com/office/drawing/2014/main" id="{F0D9C1A7-B53E-4147-98DA-BF43B056ED20}"/>
              </a:ext>
            </a:extLst>
          </p:cNvPr>
          <p:cNvSpPr txBox="1">
            <a:spLocks/>
          </p:cNvSpPr>
          <p:nvPr/>
        </p:nvSpPr>
        <p:spPr bwMode="auto">
          <a:xfrm>
            <a:off x="1423681" y="1708031"/>
            <a:ext cx="6480720" cy="36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b="1" dirty="0">
                <a:solidFill>
                  <a:srgbClr val="007BC7"/>
                </a:solidFill>
                <a:latin typeface="RijksoverheidSansText" panose="020B0503040202060203" pitchFamily="34" charset="77"/>
                <a:cs typeface="Arial"/>
              </a:rPr>
              <a:t>De ISDE regeling - </a:t>
            </a:r>
            <a:r>
              <a:rPr lang="nl-NL" sz="1200" b="1" dirty="0">
                <a:solidFill>
                  <a:srgbClr val="007BC7"/>
                </a:solidFill>
                <a:latin typeface="RijksoverheidSansText" panose="020B0503040202060203" pitchFamily="34" charset="77"/>
                <a:cs typeface="Arial"/>
              </a:rPr>
              <a:t>verbreed met isolatie, warmtenetten en windturbines</a:t>
            </a:r>
            <a:r>
              <a:rPr lang="nl-NL" sz="2100" b="1" dirty="0">
                <a:solidFill>
                  <a:srgbClr val="46960C"/>
                </a:solidFill>
                <a:latin typeface="RijksoverheidSans" panose="020B0503040202060203" pitchFamily="34" charset="77"/>
                <a:cs typeface="Arial"/>
              </a:rPr>
              <a:t>				</a:t>
            </a:r>
            <a:endParaRPr lang="nl-NL" sz="900" b="1" dirty="0">
              <a:solidFill>
                <a:srgbClr val="46960C"/>
              </a:solidFill>
              <a:latin typeface="RijksoverheidSans" panose="020B0503040202060203" pitchFamily="34" charset="77"/>
              <a:cs typeface="Arial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A29F2DA-45DC-E412-AA8A-C4AC1870F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24" y="2510338"/>
            <a:ext cx="1048189" cy="7861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E8A493F-9D24-D9B1-20D0-D79A37EDC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26" y="3122105"/>
            <a:ext cx="1171774" cy="87883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BF46CFF-A0C4-9DCF-09AF-3014EC608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286" y="3966335"/>
            <a:ext cx="7143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9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928616" y="1518821"/>
            <a:ext cx="3996000" cy="1382999"/>
          </a:xfrm>
        </p:spPr>
        <p:txBody>
          <a:bodyPr/>
          <a:lstStyle/>
          <a:p>
            <a:r>
              <a:rPr lang="nl-NL" sz="2400" dirty="0"/>
              <a:t>Energie-investeringsaftrek (EIA)</a:t>
            </a:r>
          </a:p>
        </p:txBody>
      </p:sp>
      <p:pic>
        <p:nvPicPr>
          <p:cNvPr id="3" name="Picture 2" descr="EIA Energielijst 2024 - RITTAL">
            <a:extLst>
              <a:ext uri="{FF2B5EF4-FFF2-40B4-BE49-F238E27FC236}">
                <a16:creationId xmlns:a16="http://schemas.microsoft.com/office/drawing/2014/main" id="{CC42A8BC-E954-6F16-A85F-F7DB18D7E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5" y="943275"/>
            <a:ext cx="3695601" cy="51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0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beeldingsresultaat voor rvo energ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r="42985"/>
          <a:stretch/>
        </p:blipFill>
        <p:spPr bwMode="auto">
          <a:xfrm>
            <a:off x="5336669" y="1085328"/>
            <a:ext cx="3808204" cy="52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5336669" y="1085328"/>
            <a:ext cx="914400" cy="5238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75000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4D21D-6F67-453B-9876-1E1B2169E10B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393193" y="2195244"/>
            <a:ext cx="5568696" cy="3419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2400" b="1" dirty="0">
                <a:solidFill>
                  <a:schemeClr val="tx1"/>
                </a:solidFill>
              </a:rPr>
              <a:t>Het voordeel</a:t>
            </a:r>
          </a:p>
          <a:p>
            <a:endParaRPr lang="nl-NL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Het levert gemiddeld </a:t>
            </a:r>
            <a:r>
              <a:rPr lang="nl-NL" sz="4800" b="1" dirty="0">
                <a:solidFill>
                  <a:schemeClr val="accent1"/>
                </a:solidFill>
              </a:rPr>
              <a:t>10%</a:t>
            </a:r>
            <a:r>
              <a:rPr lang="nl-NL" sz="4800" b="1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belastingvoordeel op.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Maar ook een </a:t>
            </a:r>
            <a:r>
              <a:rPr lang="nl-NL" u="sng" dirty="0">
                <a:solidFill>
                  <a:schemeClr val="tx1"/>
                </a:solidFill>
              </a:rPr>
              <a:t>lagere energierekening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Een duurzame onderneming.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En een </a:t>
            </a:r>
            <a:r>
              <a:rPr lang="nl-NL" u="sng" dirty="0">
                <a:solidFill>
                  <a:schemeClr val="tx1"/>
                </a:solidFill>
              </a:rPr>
              <a:t>duurzame</a:t>
            </a:r>
            <a:r>
              <a:rPr lang="nl-NL" dirty="0">
                <a:solidFill>
                  <a:schemeClr val="tx1"/>
                </a:solidFill>
              </a:rPr>
              <a:t> uitstraling.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93192" y="1182564"/>
            <a:ext cx="6931152" cy="603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b="1" dirty="0">
                <a:solidFill>
                  <a:schemeClr val="accent1"/>
                </a:solidFill>
              </a:rPr>
              <a:t>Energie-investeringsaftrek</a:t>
            </a:r>
          </a:p>
        </p:txBody>
      </p:sp>
    </p:spTree>
    <p:extLst>
      <p:ext uri="{BB962C8B-B14F-4D97-AF65-F5344CB8AC3E}">
        <p14:creationId xmlns:p14="http://schemas.microsoft.com/office/powerpoint/2010/main" val="120793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4D21D-6F67-453B-9876-1E1B2169E10B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93192" y="1182564"/>
            <a:ext cx="6217920" cy="603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b="1" dirty="0">
                <a:solidFill>
                  <a:schemeClr val="accent1"/>
                </a:solidFill>
              </a:rPr>
              <a:t>Meer informatie</a:t>
            </a:r>
          </a:p>
        </p:txBody>
      </p:sp>
      <p:pic>
        <p:nvPicPr>
          <p:cNvPr id="5" name="Picture 2" descr="Afbeeldingsresultaat voor rvo eia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5"/>
          <a:stretch/>
        </p:blipFill>
        <p:spPr bwMode="auto">
          <a:xfrm>
            <a:off x="0" y="3324224"/>
            <a:ext cx="9144000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 rot="5400000">
            <a:off x="3704030" y="-377524"/>
            <a:ext cx="1735940" cy="914400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75000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86283" y="2127020"/>
            <a:ext cx="85757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FontTx/>
              <a:buChar char="•"/>
            </a:pPr>
            <a:r>
              <a:rPr lang="nl-NL" altLang="nl-NL" sz="2400" dirty="0">
                <a:latin typeface="Verdana" pitchFamily="34" charset="0"/>
              </a:rPr>
              <a:t> Website:</a:t>
            </a:r>
            <a:r>
              <a:rPr lang="nl-NL" altLang="nl-NL" sz="2400" dirty="0">
                <a:solidFill>
                  <a:srgbClr val="FFFF00"/>
                </a:solidFill>
                <a:latin typeface="Verdana" pitchFamily="34" charset="0"/>
              </a:rPr>
              <a:t> 		</a:t>
            </a:r>
            <a:r>
              <a:rPr lang="nl-NL" altLang="nl-NL" sz="2400" dirty="0">
                <a:solidFill>
                  <a:srgbClr val="FFFF00"/>
                </a:solidFill>
                <a:latin typeface="Verdana" pitchFamily="34" charset="0"/>
                <a:hlinkClick r:id="rId5"/>
              </a:rPr>
              <a:t>www.rvo.nl/eia</a:t>
            </a:r>
            <a:endParaRPr lang="nl-NL" altLang="nl-NL" sz="2400" dirty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nl-NL" altLang="nl-NL" sz="2400" dirty="0">
                <a:latin typeface="Verdana" pitchFamily="34" charset="0"/>
              </a:rPr>
              <a:t>		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nl-NL" altLang="nl-NL" sz="2400" dirty="0">
                <a:latin typeface="Verdana" pitchFamily="34" charset="0"/>
              </a:rPr>
              <a:t> Helpdesk: 	088 – 042 42 42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endParaRPr lang="nl-NL" altLang="nl-NL" sz="2400" dirty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nl-NL" altLang="nl-NL" sz="2400" dirty="0">
                <a:latin typeface="Verdana" pitchFamily="34" charset="0"/>
              </a:rPr>
              <a:t> E-mail: 		</a:t>
            </a:r>
            <a:r>
              <a:rPr lang="nl-NL" altLang="nl-NL" sz="2400" dirty="0">
                <a:solidFill>
                  <a:srgbClr val="FFFF00"/>
                </a:solidFill>
                <a:latin typeface="Verdana" pitchFamily="34" charset="0"/>
                <a:hlinkClick r:id="rId6"/>
              </a:rPr>
              <a:t>eia@rvo.nl</a:t>
            </a:r>
            <a:r>
              <a:rPr lang="nl-NL" altLang="nl-NL" sz="2400" dirty="0">
                <a:solidFill>
                  <a:srgbClr val="FFFF00"/>
                </a:solidFill>
                <a:latin typeface="Verdana" pitchFamily="34" charset="0"/>
              </a:rPr>
              <a:t>	</a:t>
            </a:r>
            <a:r>
              <a:rPr lang="nl-NL" altLang="nl-NL" dirty="0">
                <a:solidFill>
                  <a:srgbClr val="FFFF00"/>
                </a:solidFill>
                <a:latin typeface="Verdana" pitchFamily="34" charset="0"/>
              </a:rPr>
              <a:t>	</a:t>
            </a:r>
            <a:r>
              <a:rPr lang="nl-NL" altLang="nl-NL" dirty="0">
                <a:latin typeface="Verdana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6240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928616" y="1518821"/>
            <a:ext cx="3996000" cy="1382999"/>
          </a:xfrm>
        </p:spPr>
        <p:txBody>
          <a:bodyPr/>
          <a:lstStyle/>
          <a:p>
            <a:r>
              <a:rPr lang="nl-NL" sz="2400"/>
              <a:t>Milieu-investeringsaftrek en willekeurige afschrijving (MIA\</a:t>
            </a:r>
            <a:r>
              <a:rPr lang="nl-NL" sz="2400" err="1"/>
              <a:t>Vamil</a:t>
            </a:r>
            <a:r>
              <a:rPr lang="nl-NL" sz="2400"/>
              <a:t>)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4910328" y="3367044"/>
            <a:ext cx="3996000" cy="1870782"/>
          </a:xfrm>
        </p:spPr>
        <p:txBody>
          <a:bodyPr/>
          <a:lstStyle/>
          <a:p>
            <a:r>
              <a:rPr lang="nl-NL" sz="1800" b="1" dirty="0"/>
              <a:t>Fiscaal voordeel voor milieuvriendelijke bedrijfsmiddelen</a:t>
            </a:r>
          </a:p>
          <a:p>
            <a:r>
              <a:rPr lang="nl-NL" sz="1800" b="1" dirty="0"/>
              <a:t>Gebouwde omgeving</a:t>
            </a:r>
            <a:endParaRPr lang="nl-NL" sz="1800" dirty="0"/>
          </a:p>
          <a:p>
            <a:endParaRPr lang="nl-NL" sz="1200" dirty="0">
              <a:hlinkClick r:id="rId3"/>
            </a:endParaRPr>
          </a:p>
          <a:p>
            <a:endParaRPr lang="nl-NL" sz="1200" dirty="0">
              <a:hlinkClick r:id="rId3"/>
            </a:endParaRPr>
          </a:p>
          <a:p>
            <a:r>
              <a:rPr lang="nl-NL" sz="1000" b="1" dirty="0"/>
              <a:t>INFORMATIE:</a:t>
            </a:r>
            <a:endParaRPr lang="nl-NL" sz="1000" b="1" dirty="0">
              <a:hlinkClick r:id="rId4"/>
            </a:endParaRPr>
          </a:p>
          <a:p>
            <a:r>
              <a:rPr lang="nl-NL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MIA \ </a:t>
            </a:r>
            <a:r>
              <a:rPr lang="nl-NL" sz="10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Vamil</a:t>
            </a:r>
            <a:endParaRPr lang="nl-NL" sz="1000" dirty="0"/>
          </a:p>
          <a:p>
            <a:r>
              <a:rPr lang="nl-NL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Brochure en Milieulijst 2024 (rvo.nl)</a:t>
            </a:r>
            <a:endParaRPr lang="nl-NL" sz="1000" dirty="0"/>
          </a:p>
          <a:p>
            <a:r>
              <a:rPr lang="nl-NL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Milieu- en Energielijst 2024 | RVO.nl | Rijksdienst</a:t>
            </a:r>
            <a:endParaRPr lang="nl-NL" sz="1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DF33022-C1B2-7B1C-889F-C5B15B98B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07073">
            <a:off x="367168" y="665006"/>
            <a:ext cx="3812271" cy="5036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49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196BD97-799E-4EE9-9D7A-1175B5DFD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138"/>
            <a:r>
              <a:rPr lang="nl-NL" sz="2000" dirty="0"/>
              <a:t>Mia en </a:t>
            </a:r>
            <a:r>
              <a:rPr lang="nl-NL" sz="2000" dirty="0" err="1"/>
              <a:t>Vamil</a:t>
            </a:r>
            <a:endParaRPr lang="nl-NL" sz="2000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BBD2F51-10BA-48BC-95E1-6475DB2E83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2132854"/>
            <a:ext cx="9066179" cy="4044571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 defTabSz="263525">
              <a:spcBef>
                <a:spcPts val="0"/>
              </a:spcBef>
              <a:spcAft>
                <a:spcPts val="1200"/>
              </a:spcAft>
              <a:buNone/>
            </a:pPr>
            <a:r>
              <a:rPr lang="nl-NL" sz="800" dirty="0"/>
              <a:t>	 </a:t>
            </a:r>
          </a:p>
          <a:p>
            <a:pPr marL="0" indent="0" defTabSz="358775">
              <a:spcBef>
                <a:spcPts val="0"/>
              </a:spcBef>
              <a:spcAft>
                <a:spcPts val="1200"/>
              </a:spcAft>
              <a:buNone/>
            </a:pPr>
            <a:r>
              <a:rPr lang="nl-NL" sz="1600" dirty="0"/>
              <a:t>	Thema’s:</a:t>
            </a:r>
          </a:p>
          <a:p>
            <a:pPr marL="360000" lvl="1" indent="0" defTabSz="442913">
              <a:buNone/>
              <a:tabLst>
                <a:tab pos="263525" algn="l"/>
              </a:tabLst>
            </a:pPr>
            <a:r>
              <a:rPr lang="nl-NL" sz="1600" dirty="0"/>
              <a:t>- Circulaire economie </a:t>
            </a:r>
          </a:p>
          <a:p>
            <a:pPr marL="360000" lvl="1" indent="0" defTabSz="442913">
              <a:buNone/>
              <a:tabLst>
                <a:tab pos="263525" algn="l"/>
              </a:tabLst>
            </a:pPr>
            <a:r>
              <a:rPr lang="nl-NL" sz="1600" dirty="0"/>
              <a:t>- Voedselvoorziening en landbouwproductie </a:t>
            </a:r>
          </a:p>
          <a:p>
            <a:pPr marL="360000" lvl="1" indent="0" defTabSz="442913">
              <a:buNone/>
              <a:tabLst>
                <a:tab pos="263525" algn="l"/>
              </a:tabLst>
            </a:pPr>
            <a:r>
              <a:rPr lang="nl-NL" sz="1600" dirty="0"/>
              <a:t>- Mobiliteit </a:t>
            </a:r>
          </a:p>
          <a:p>
            <a:pPr marL="360000" lvl="1" indent="0" defTabSz="442913">
              <a:buNone/>
              <a:tabLst>
                <a:tab pos="263525" algn="l"/>
              </a:tabLst>
            </a:pPr>
            <a:r>
              <a:rPr lang="nl-NL" sz="1600" dirty="0"/>
              <a:t>- Klimaat en luchtkwaliteit </a:t>
            </a:r>
          </a:p>
          <a:p>
            <a:pPr marL="360000" lvl="1" indent="0" defTabSz="442913">
              <a:buNone/>
              <a:tabLst>
                <a:tab pos="263525" algn="l"/>
              </a:tabLst>
            </a:pPr>
            <a:r>
              <a:rPr lang="nl-NL" sz="1600" dirty="0"/>
              <a:t>- Ruimtegebruik </a:t>
            </a:r>
          </a:p>
          <a:p>
            <a:pPr marL="360000" lvl="1" indent="0" defTabSz="442913">
              <a:buNone/>
              <a:tabLst>
                <a:tab pos="263525" algn="l"/>
              </a:tabLst>
            </a:pPr>
            <a:r>
              <a:rPr lang="nl-NL" sz="1600" dirty="0"/>
              <a:t>- Gebouwde omgeving </a:t>
            </a:r>
            <a:r>
              <a:rPr lang="nl-NL" sz="2000" b="1" dirty="0">
                <a:solidFill>
                  <a:srgbClr val="0070C0"/>
                </a:solidFill>
              </a:rPr>
              <a:t>	</a:t>
            </a:r>
          </a:p>
        </p:txBody>
      </p:sp>
      <p:pic>
        <p:nvPicPr>
          <p:cNvPr id="7" name="Tijdelijke aanduiding voor inhoud 7">
            <a:extLst>
              <a:ext uri="{FF2B5EF4-FFF2-40B4-BE49-F238E27FC236}">
                <a16:creationId xmlns:a16="http://schemas.microsoft.com/office/drawing/2014/main" id="{3EA1547C-FEC1-4C92-8F0A-945DD749C7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3" y="1866946"/>
            <a:ext cx="2529840" cy="168554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CBA33A1-C76D-4D2D-9797-41F72190A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26" y="1866946"/>
            <a:ext cx="2529840" cy="168554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3C58CF8-6D7C-49EF-A62E-05CD7B8413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39" y="1866946"/>
            <a:ext cx="2995721" cy="16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7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03849-8C17-1B24-098D-E438166E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33991"/>
            <a:ext cx="8640960" cy="8640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hlinkClick r:id="rId3"/>
              </a:rPr>
              <a:t>Regeling Groenprojecten </a:t>
            </a:r>
            <a:endParaRPr lang="nl-NL" sz="1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3368DC0-F8DF-1906-93E1-933A85FA8B35}"/>
              </a:ext>
            </a:extLst>
          </p:cNvPr>
          <p:cNvSpPr txBox="1"/>
          <p:nvPr/>
        </p:nvSpPr>
        <p:spPr>
          <a:xfrm>
            <a:off x="251520" y="309603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4"/>
              </a:rPr>
              <a:t>BMKB-Groen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436E1FC-E139-AA8D-378C-EF4D0FE0F60D}"/>
              </a:ext>
            </a:extLst>
          </p:cNvPr>
          <p:cNvSpPr txBox="1"/>
          <p:nvPr/>
        </p:nvSpPr>
        <p:spPr>
          <a:xfrm>
            <a:off x="251520" y="376217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u="sng" dirty="0">
                <a:solidFill>
                  <a:srgbClr val="467886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Borgstellingskrediet voor de Landbouw (BL) | RVO.nl</a:t>
            </a:r>
            <a:endParaRPr lang="nl-NL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239A381-3037-53F9-7990-477FB73D9674}"/>
              </a:ext>
            </a:extLst>
          </p:cNvPr>
          <p:cNvSpPr txBox="1"/>
          <p:nvPr/>
        </p:nvSpPr>
        <p:spPr>
          <a:xfrm>
            <a:off x="251520" y="271341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6"/>
              </a:rPr>
              <a:t>BMKB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89718F0-E529-DF16-0EE5-A311C788B0F4}"/>
              </a:ext>
            </a:extLst>
          </p:cNvPr>
          <p:cNvSpPr txBox="1"/>
          <p:nvPr/>
        </p:nvSpPr>
        <p:spPr>
          <a:xfrm>
            <a:off x="251520" y="1169897"/>
            <a:ext cx="47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tx2"/>
                </a:solidFill>
              </a:rPr>
              <a:t>Financiering 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213B7D-3129-A8CC-D11D-93B182F29D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9183"/>
          <a:stretch/>
        </p:blipFill>
        <p:spPr>
          <a:xfrm>
            <a:off x="5777860" y="4725146"/>
            <a:ext cx="2788388" cy="1332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5FCC81B-61A0-4B4F-8722-FCDF3A4F03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599" y="1902073"/>
            <a:ext cx="2682174" cy="19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73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45ADF-2CAB-D659-6FF1-3F2E6858A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Home - Regionale Energiefondsen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209807E-EC3F-B92C-5258-3F8C15199D65}"/>
              </a:ext>
            </a:extLst>
          </p:cNvPr>
          <p:cNvSpPr txBox="1"/>
          <p:nvPr/>
        </p:nvSpPr>
        <p:spPr>
          <a:xfrm>
            <a:off x="251520" y="5266074"/>
            <a:ext cx="8148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Eventueel kan dit ook interessant zijn voor zorgboerderijen </a:t>
            </a:r>
            <a:r>
              <a:rPr lang="nl-NL" sz="1800" u="sng" dirty="0">
                <a:solidFill>
                  <a:srgbClr val="467886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Home | BNG Duurzaamheidsfonds</a:t>
            </a:r>
            <a:endParaRPr lang="nl-NL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D5756C-0540-BAA1-4518-A351DB838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937899"/>
            <a:ext cx="5888182" cy="29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75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5A56E-B008-EAEE-7881-B086C9DB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03" y="1109103"/>
            <a:ext cx="8640960" cy="864094"/>
          </a:xfrm>
        </p:spPr>
        <p:txBody>
          <a:bodyPr/>
          <a:lstStyle/>
          <a:p>
            <a:r>
              <a:rPr lang="nl-NL" dirty="0">
                <a:hlinkClick r:id="rId3"/>
              </a:rPr>
              <a:t>Subsidie- en financieringswijzer | RVO.nl</a:t>
            </a:r>
            <a:br>
              <a:rPr lang="nl-NL" dirty="0">
                <a:hlinkClick r:id="rId4"/>
              </a:rPr>
            </a:br>
            <a:r>
              <a:rPr lang="nl-NL" dirty="0">
                <a:hlinkClick r:id="rId4" action="ppaction://hlinkfile"/>
              </a:rPr>
              <a:t>handig overzicht </a:t>
            </a: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EB805F9-853C-2ED0-8615-D487F6FEEB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245103" y="2108271"/>
            <a:ext cx="7996789" cy="1734860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025953A-5D6F-CA58-92B2-A20DB25F7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03" y="3978205"/>
            <a:ext cx="8435071" cy="21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0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AF3FC-9C6A-08D9-4F5D-062581C2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Zetookdeknopom.nl 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D69E8A7-10F3-93C5-0AA8-268A1EB6CB5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87927" y="2144713"/>
            <a:ext cx="8007928" cy="4032250"/>
          </a:xfrm>
        </p:spPr>
      </p:pic>
    </p:spTree>
    <p:extLst>
      <p:ext uri="{BB962C8B-B14F-4D97-AF65-F5344CB8AC3E}">
        <p14:creationId xmlns:p14="http://schemas.microsoft.com/office/powerpoint/2010/main" val="84217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787F6-4453-BED5-9341-8D8D4AD5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88651"/>
            <a:ext cx="8640960" cy="864094"/>
          </a:xfrm>
        </p:spPr>
        <p:txBody>
          <a:bodyPr/>
          <a:lstStyle/>
          <a:p>
            <a:r>
              <a:rPr lang="nl-NL" dirty="0"/>
              <a:t>Inhoudsopgave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C698FA-E619-6D81-D0C9-01AEBDC8F2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1520698"/>
            <a:ext cx="8640000" cy="4397055"/>
          </a:xfrm>
        </p:spPr>
        <p:txBody>
          <a:bodyPr/>
          <a:lstStyle/>
          <a:p>
            <a:r>
              <a:rPr lang="nl-NL" sz="1200" b="1" dirty="0"/>
              <a:t>Relevante Wet- en regelgeving</a:t>
            </a:r>
          </a:p>
          <a:p>
            <a:pPr lvl="1"/>
            <a:r>
              <a:rPr lang="nl-NL" sz="1200" dirty="0"/>
              <a:t>tool voor eigen gebruik : wetchecker </a:t>
            </a:r>
          </a:p>
          <a:p>
            <a:pPr lvl="1"/>
            <a:r>
              <a:rPr lang="nl-NL" sz="1200" dirty="0"/>
              <a:t>Energiebesparingsplicht</a:t>
            </a:r>
          </a:p>
          <a:p>
            <a:r>
              <a:rPr lang="nl-NL" sz="1200" b="1" dirty="0"/>
              <a:t>Relevante regelingen &amp; programma’s </a:t>
            </a:r>
          </a:p>
          <a:p>
            <a:pPr lvl="1"/>
            <a:r>
              <a:rPr lang="nl-NL" sz="1200" dirty="0"/>
              <a:t>Subsidies &amp; financiering</a:t>
            </a:r>
          </a:p>
          <a:p>
            <a:pPr lvl="2"/>
            <a:r>
              <a:rPr lang="nl-NL" sz="1200" dirty="0" err="1"/>
              <a:t>Dumava</a:t>
            </a:r>
            <a:r>
              <a:rPr lang="nl-NL" sz="1200" dirty="0"/>
              <a:t> </a:t>
            </a:r>
          </a:p>
          <a:p>
            <a:pPr lvl="2"/>
            <a:r>
              <a:rPr lang="nl-NL" sz="1200" dirty="0"/>
              <a:t>ISDE</a:t>
            </a:r>
          </a:p>
          <a:p>
            <a:pPr lvl="2"/>
            <a:r>
              <a:rPr lang="nl-NL" sz="1200" dirty="0"/>
              <a:t>EIA</a:t>
            </a:r>
          </a:p>
          <a:p>
            <a:pPr lvl="2"/>
            <a:r>
              <a:rPr lang="nl-NL" sz="1200" dirty="0"/>
              <a:t>MIA-VAMIL</a:t>
            </a:r>
          </a:p>
          <a:p>
            <a:pPr lvl="2"/>
            <a:r>
              <a:rPr lang="nl-NL" sz="1200" dirty="0">
                <a:effectLst/>
                <a:latin typeface="Calibri" panose="020F0502020204030204" pitchFamily="34" charset="0"/>
                <a:hlinkClick r:id="rId3"/>
              </a:rPr>
              <a:t>BMKB-Groen | RVO.nl</a:t>
            </a:r>
            <a:r>
              <a:rPr lang="nl-NL" sz="1200" dirty="0">
                <a:effectLst/>
                <a:latin typeface="Calibri" panose="020F0502020204030204" pitchFamily="34" charset="0"/>
              </a:rPr>
              <a:t> ,mogelijk interessant </a:t>
            </a:r>
          </a:p>
          <a:p>
            <a:pPr lvl="2"/>
            <a:r>
              <a:rPr lang="nl-NL" sz="1200" dirty="0">
                <a:effectLst/>
                <a:latin typeface="Calibri" panose="020F0502020204030204" pitchFamily="34" charset="0"/>
                <a:hlinkClick r:id="rId4"/>
              </a:rPr>
              <a:t>Regeling groenprojecten | RVO.nl</a:t>
            </a:r>
            <a:endParaRPr lang="nl-NL" sz="1200" dirty="0">
              <a:effectLst/>
              <a:latin typeface="Calibri" panose="020F0502020204030204" pitchFamily="34" charset="0"/>
            </a:endParaRPr>
          </a:p>
          <a:p>
            <a:pPr lvl="2"/>
            <a:r>
              <a:rPr lang="nl-NL" sz="1200" dirty="0">
                <a:latin typeface="Calibri" panose="020F0502020204030204" pitchFamily="34" charset="0"/>
              </a:rPr>
              <a:t>Regionale Energiefondsen</a:t>
            </a:r>
            <a:endParaRPr lang="nl-NL" sz="1200" dirty="0">
              <a:effectLst/>
              <a:latin typeface="Calibri" panose="020F0502020204030204" pitchFamily="34" charset="0"/>
            </a:endParaRPr>
          </a:p>
          <a:p>
            <a:pPr lvl="2"/>
            <a:r>
              <a:rPr lang="nl-NL" sz="1200" dirty="0">
                <a:latin typeface="Calibri" panose="020F0502020204030204" pitchFamily="34" charset="0"/>
              </a:rPr>
              <a:t>SDE++</a:t>
            </a:r>
            <a:endParaRPr lang="nl-NL" sz="1200" dirty="0">
              <a:effectLst/>
              <a:latin typeface="Calibri" panose="020F0502020204030204" pitchFamily="34" charset="0"/>
            </a:endParaRPr>
          </a:p>
          <a:p>
            <a:pPr lvl="1"/>
            <a:r>
              <a:rPr lang="nl-NL" sz="1200" dirty="0"/>
              <a:t>Tools voor eigen gebruik: </a:t>
            </a:r>
          </a:p>
          <a:p>
            <a:pPr lvl="2"/>
            <a:r>
              <a:rPr lang="nl-NL" sz="1200" dirty="0"/>
              <a:t>subsidiewijzer </a:t>
            </a:r>
          </a:p>
          <a:p>
            <a:pPr lvl="2"/>
            <a:r>
              <a:rPr lang="nl-NL" sz="1200" dirty="0"/>
              <a:t>Zetookdeknopom.nl</a:t>
            </a:r>
          </a:p>
          <a:p>
            <a:pPr lvl="2"/>
            <a:r>
              <a:rPr lang="nl-NL" sz="1200" dirty="0" err="1"/>
              <a:t>Deb</a:t>
            </a:r>
            <a:r>
              <a:rPr lang="nl-NL" sz="1200" dirty="0"/>
              <a:t>-tool</a:t>
            </a:r>
          </a:p>
          <a:p>
            <a:pPr lvl="2"/>
            <a:r>
              <a:rPr lang="nl-NL" sz="1200" dirty="0"/>
              <a:t>Brochure subsidies/instrumenten voor zorgorganisaties</a:t>
            </a:r>
          </a:p>
          <a:p>
            <a:pPr lvl="1"/>
            <a:r>
              <a:rPr lang="nl-NL" sz="1200" dirty="0" err="1"/>
              <a:t>Ontzorging</a:t>
            </a:r>
            <a:endParaRPr lang="nl-NL" sz="1200" dirty="0"/>
          </a:p>
          <a:p>
            <a:pPr lvl="2"/>
            <a:r>
              <a:rPr lang="nl-NL" sz="1200" dirty="0" err="1"/>
              <a:t>Ontzorgingsprogramma</a:t>
            </a:r>
            <a:r>
              <a:rPr lang="nl-NL" sz="1200" dirty="0"/>
              <a:t> Verduurzaming maatschappelijk vastgoed</a:t>
            </a:r>
          </a:p>
          <a:p>
            <a:pPr lvl="2"/>
            <a:r>
              <a:rPr lang="nl-NL" sz="1200" dirty="0" err="1"/>
              <a:t>Ontzorgingsprogramma</a:t>
            </a:r>
            <a:r>
              <a:rPr lang="nl-NL" sz="1200" dirty="0"/>
              <a:t> MKB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43664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EDBBBBD-6523-010F-09E7-0EA90194954F}"/>
              </a:ext>
            </a:extLst>
          </p:cNvPr>
          <p:cNvSpPr txBox="1"/>
          <p:nvPr/>
        </p:nvSpPr>
        <p:spPr>
          <a:xfrm>
            <a:off x="152400" y="55632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DEB - Energiebesparing en verduurzaming voor ondernemers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7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0F33C62-3E00-3991-38F3-7DEC3595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0B6B5E-CD87-5DFF-60AC-0EBD9AA6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Publicatie EVZ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EBC3D2A-E09E-AF37-4D14-63676ED9D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2824162"/>
            <a:ext cx="61722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66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B21D0B-0CD2-4F6E-A161-A2C9436DF1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323" y="2329004"/>
            <a:ext cx="8192691" cy="3571186"/>
          </a:xfrm>
        </p:spPr>
        <p:txBody>
          <a:bodyPr numCol="1">
            <a:normAutofit/>
          </a:bodyPr>
          <a:lstStyle/>
          <a:p>
            <a:pPr marL="257175" indent="-257175"/>
            <a:r>
              <a:rPr lang="nl-NL" sz="1500" dirty="0"/>
              <a:t>Ontzorgingsprogramma gericht op klein maatschappelijk vastgoedeigenaren</a:t>
            </a:r>
          </a:p>
          <a:p>
            <a:pPr marL="257175" indent="-257175"/>
            <a:r>
              <a:rPr lang="nl-NL" sz="1500" dirty="0"/>
              <a:t>Doel: Het ontzorgen van vastgoedeigenaren van klein maatschappelijk vastgoed die zelf de kennis en capaciteit missen om hun gebouwen te verduurzamen</a:t>
            </a:r>
          </a:p>
          <a:p>
            <a:pPr marL="257175" indent="-257175"/>
            <a:r>
              <a:rPr lang="nl-NL" sz="1500" dirty="0"/>
              <a:t>12 provinciale programma’s</a:t>
            </a:r>
          </a:p>
          <a:p>
            <a:pPr marL="257175" indent="-257175"/>
            <a:r>
              <a:rPr lang="nl-NL" sz="1500" dirty="0"/>
              <a:t>Ondersteuning door adviseurs: duurzaamheidscoach of projectfacilitator</a:t>
            </a:r>
          </a:p>
          <a:p>
            <a:pPr marL="257175" indent="-257175"/>
            <a:r>
              <a:rPr lang="nl-NL" sz="1500" dirty="0"/>
              <a:t>Ondersteuning bij:</a:t>
            </a:r>
          </a:p>
          <a:p>
            <a:pPr marL="492075" lvl="1" indent="-257175">
              <a:buFont typeface="Arial" panose="020B0604020202020204" pitchFamily="34" charset="0"/>
              <a:buChar char="•"/>
            </a:pPr>
            <a:r>
              <a:rPr lang="nl-NL" sz="1200" dirty="0"/>
              <a:t>In kaart brengen vastgoedportefeuille</a:t>
            </a:r>
          </a:p>
          <a:p>
            <a:pPr marL="492075" lvl="1" indent="-257175">
              <a:buFont typeface="Arial" panose="020B0604020202020204" pitchFamily="34" charset="0"/>
              <a:buChar char="•"/>
            </a:pPr>
            <a:r>
              <a:rPr lang="nl-NL" sz="1200" dirty="0"/>
              <a:t>Inzichtelijk maken van te nemen stappen</a:t>
            </a:r>
          </a:p>
          <a:p>
            <a:pPr marL="492075" lvl="1" indent="-257175">
              <a:buFont typeface="Arial" panose="020B0604020202020204" pitchFamily="34" charset="0"/>
              <a:buChar char="•"/>
            </a:pPr>
            <a:r>
              <a:rPr lang="nl-NL" sz="1200" dirty="0"/>
              <a:t>Opstellen plan van aanpak en business case</a:t>
            </a:r>
          </a:p>
          <a:p>
            <a:pPr marL="492075" lvl="1" indent="-257175">
              <a:buFont typeface="Arial" panose="020B0604020202020204" pitchFamily="34" charset="0"/>
              <a:buChar char="•"/>
            </a:pPr>
            <a:r>
              <a:rPr lang="nl-NL" sz="1200" dirty="0"/>
              <a:t>Zoeken naar financieringsmogelijkheden</a:t>
            </a:r>
          </a:p>
          <a:p>
            <a:pPr marL="492075" lvl="1" indent="-257175">
              <a:buFont typeface="Arial" panose="020B0604020202020204" pitchFamily="34" charset="0"/>
              <a:buChar char="•"/>
            </a:pPr>
            <a:r>
              <a:rPr lang="nl-NL" sz="1200" dirty="0"/>
              <a:t>Zoeken van een uitvoerende partij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C529EC-F010-4302-8FC3-3F6E69CB22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0A0A6AF-03C5-477E-939A-E28F7E7F05EA}" type="slidenum">
              <a:rPr lang="nl-NL" sz="788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  <a:cs typeface="+mn-cs"/>
              </a:rPr>
              <a:pPr algn="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nl-NL" sz="788" dirty="0">
              <a:solidFill>
                <a:srgbClr val="000000">
                  <a:lumMod val="65000"/>
                  <a:lumOff val="35000"/>
                </a:srgbClr>
              </a:solidFill>
              <a:latin typeface="Verdana"/>
              <a:cs typeface="+mn-cs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276AF112-5C7A-4651-B6DE-27D6DD25FF05}"/>
              </a:ext>
            </a:extLst>
          </p:cNvPr>
          <p:cNvGrpSpPr/>
          <p:nvPr/>
        </p:nvGrpSpPr>
        <p:grpSpPr>
          <a:xfrm>
            <a:off x="5128477" y="4657259"/>
            <a:ext cx="3439696" cy="1337264"/>
            <a:chOff x="7448881" y="3683001"/>
            <a:chExt cx="5352973" cy="2546497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1F30EDA-029C-4ECF-BC8D-48DFCE402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5340" y="4001659"/>
              <a:ext cx="2141660" cy="1721461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9BD945B5-A946-4433-88FD-331FC70C7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881" y="3683001"/>
              <a:ext cx="1829899" cy="2114550"/>
            </a:xfrm>
            <a:prstGeom prst="rect">
              <a:avLst/>
            </a:prstGeom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721D8446-0760-4238-9173-9512947C1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7050" y="4114948"/>
              <a:ext cx="1834804" cy="2114550"/>
            </a:xfrm>
            <a:prstGeom prst="rect">
              <a:avLst/>
            </a:prstGeom>
          </p:spPr>
        </p:pic>
      </p:grpSp>
      <p:sp>
        <p:nvSpPr>
          <p:cNvPr id="10" name="Titel 2">
            <a:extLst>
              <a:ext uri="{FF2B5EF4-FFF2-40B4-BE49-F238E27FC236}">
                <a16:creationId xmlns:a16="http://schemas.microsoft.com/office/drawing/2014/main" id="{6AB8C72A-FF18-F0FC-2724-6C28DDF0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23" y="1606749"/>
            <a:ext cx="8640960" cy="627922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hlinkClick r:id="rId6"/>
              </a:rPr>
              <a:t>Ontzorgingsprogramma</a:t>
            </a:r>
            <a:r>
              <a:rPr lang="nl-NL" dirty="0">
                <a:hlinkClick r:id="rId6"/>
              </a:rPr>
              <a:t> Maatschappelijk vastgoed</a:t>
            </a:r>
          </a:p>
        </p:txBody>
      </p:sp>
    </p:spTree>
    <p:extLst>
      <p:ext uri="{BB962C8B-B14F-4D97-AF65-F5344CB8AC3E}">
        <p14:creationId xmlns:p14="http://schemas.microsoft.com/office/powerpoint/2010/main" val="696170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4BDC27B-457F-C96D-CE0E-DC9FB61C7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1C595AA-E934-B9B6-ED3B-9969DDC3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hlinkClick r:id="rId3"/>
              </a:rPr>
              <a:t>Ontzorgingsprogramma</a:t>
            </a:r>
            <a:r>
              <a:rPr lang="nl-NL" dirty="0">
                <a:hlinkClick r:id="rId3"/>
              </a:rPr>
              <a:t> MKB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5D06CE6-D1FB-F846-8FBA-6E65C4DBC0D1}"/>
              </a:ext>
            </a:extLst>
          </p:cNvPr>
          <p:cNvSpPr txBox="1"/>
          <p:nvPr/>
        </p:nvSpPr>
        <p:spPr>
          <a:xfrm>
            <a:off x="251520" y="2110027"/>
            <a:ext cx="6554092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Provincie Zuid-Holland: </a:t>
            </a:r>
            <a:r>
              <a:rPr lang="nl-NL" sz="1400" u="sng" dirty="0">
                <a:solidFill>
                  <a:srgbClr val="46788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https://www.zuid-holland.nl/onderwerpen/energie/warmtetransitie/duurzame-warmte-gebouwen-kassen/ontzorgingsprogramma/ontzorgingsprogramma-mkb/</a:t>
            </a:r>
            <a:r>
              <a:rPr lang="nl-NL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Provincie Noord-Brabant: </a:t>
            </a:r>
            <a:r>
              <a:rPr lang="nl-NL" sz="1400" u="sng" dirty="0">
                <a:solidFill>
                  <a:srgbClr val="46788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Hulp voor micro en klein mkb bij verduurzamen - Brabant</a:t>
            </a: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Provincie Groningen: </a:t>
            </a:r>
            <a:r>
              <a:rPr lang="nl-NL" sz="1400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6"/>
              </a:rPr>
              <a:t>Groningen Werkt Slim - Helpt ondernemers energie besparen</a:t>
            </a: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Provincie Overijssel: </a:t>
            </a:r>
            <a:r>
              <a:rPr lang="nl-NL" sz="1400" u="sng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7"/>
              </a:rPr>
              <a:t>Ontzorgingsprogramma</a:t>
            </a:r>
            <a:r>
              <a:rPr lang="nl-NL" sz="1400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7"/>
              </a:rPr>
              <a:t> MKB | Nieuwe Energie Overijssel</a:t>
            </a: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Provincie Zeeland: </a:t>
            </a:r>
            <a:r>
              <a:rPr lang="nl-NL" sz="1400" u="sng" dirty="0">
                <a:solidFill>
                  <a:srgbClr val="46788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8"/>
              </a:rPr>
              <a:t>Subsidieregeling voor verduurzamingsadvies klein mkb vanaf 1 november open | Provincie Zeeland</a:t>
            </a: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Provincie Utrecht: </a:t>
            </a:r>
            <a:r>
              <a:rPr lang="nl-NL" sz="1400" u="sng" dirty="0" err="1">
                <a:solidFill>
                  <a:srgbClr val="46788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9"/>
              </a:rPr>
              <a:t>Ontzorgingsprogramma</a:t>
            </a:r>
            <a:r>
              <a:rPr lang="nl-NL" sz="1400" u="sng" dirty="0">
                <a:solidFill>
                  <a:srgbClr val="46788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9"/>
              </a:rPr>
              <a:t> MKB | Energietransitie Utrecht</a:t>
            </a: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/>
            <a:r>
              <a:rPr lang="nl-NL" sz="9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nl-NL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3ADEBB-A75A-B110-56A9-8E7E892FC4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8629" y="4403250"/>
            <a:ext cx="1134551" cy="14458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B499BFB-CE33-9626-0BE0-6EBE3E2A69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0899" y="4674337"/>
            <a:ext cx="1174713" cy="11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20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AE29F-D459-D657-0C90-B315CFC8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639" y="2996953"/>
            <a:ext cx="8640960" cy="864094"/>
          </a:xfrm>
        </p:spPr>
        <p:txBody>
          <a:bodyPr/>
          <a:lstStyle/>
          <a:p>
            <a:r>
              <a:rPr lang="nl-NL" dirty="0"/>
              <a:t>Vragen ?</a:t>
            </a:r>
          </a:p>
        </p:txBody>
      </p:sp>
    </p:spTree>
    <p:extLst>
      <p:ext uri="{BB962C8B-B14F-4D97-AF65-F5344CB8AC3E}">
        <p14:creationId xmlns:p14="http://schemas.microsoft.com/office/powerpoint/2010/main" val="944934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buitenshuis, hemel, wolk, grond&#10;&#10;Automatisch gegenereerde beschrijving">
            <a:extLst>
              <a:ext uri="{FF2B5EF4-FFF2-40B4-BE49-F238E27FC236}">
                <a16:creationId xmlns:a16="http://schemas.microsoft.com/office/drawing/2014/main" id="{81319150-E034-B593-A5F4-A32579F0D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1"/>
          <a:stretch/>
        </p:blipFill>
        <p:spPr>
          <a:xfrm>
            <a:off x="0" y="1071215"/>
            <a:ext cx="4572000" cy="51435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43F12677-6958-9B1B-3C7D-6DCEA10720DB}"/>
              </a:ext>
            </a:extLst>
          </p:cNvPr>
          <p:cNvSpPr/>
          <p:nvPr/>
        </p:nvSpPr>
        <p:spPr>
          <a:xfrm flipH="1">
            <a:off x="556014" y="3903012"/>
            <a:ext cx="2509915" cy="788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B84CE4-D40C-1AF7-7FBA-4511F8A60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8383" y="3823800"/>
            <a:ext cx="3737831" cy="991013"/>
          </a:xfrm>
        </p:spPr>
        <p:txBody>
          <a:bodyPr>
            <a:normAutofit/>
          </a:bodyPr>
          <a:lstStyle/>
          <a:p>
            <a:r>
              <a:rPr lang="nl-NL" sz="1050" b="1" dirty="0"/>
              <a:t>Naam: Joris van den Heuvel</a:t>
            </a:r>
          </a:p>
          <a:p>
            <a:r>
              <a:rPr lang="nl-NL" sz="1050" b="1" dirty="0"/>
              <a:t>E-mailadres: joris.vandenheuvel@rvo.nl</a:t>
            </a:r>
          </a:p>
          <a:p>
            <a:r>
              <a:rPr lang="nl-NL" sz="1050" b="1" dirty="0"/>
              <a:t>Telefoonnummer: 06-11331697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A86E0A-EF44-09B3-CAB3-02CC47E69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E4710A-F283-3896-E6E9-457CCAB9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0A7449D-D95C-7733-780F-76A63B08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852" y="3046312"/>
            <a:ext cx="8151622" cy="492742"/>
          </a:xfrm>
        </p:spPr>
        <p:txBody>
          <a:bodyPr>
            <a:noAutofit/>
          </a:bodyPr>
          <a:lstStyle/>
          <a:p>
            <a:r>
              <a:rPr lang="nl-NL" sz="2100" b="1" dirty="0">
                <a:solidFill>
                  <a:srgbClr val="017BC6"/>
                </a:solidFill>
              </a:rPr>
              <a:t>Contactgegevens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FA76C1A-7218-47A1-4768-FEB39F8E70F9}"/>
              </a:ext>
            </a:extLst>
          </p:cNvPr>
          <p:cNvSpPr/>
          <p:nvPr/>
        </p:nvSpPr>
        <p:spPr>
          <a:xfrm flipH="1">
            <a:off x="5103888" y="3225583"/>
            <a:ext cx="126199" cy="241556"/>
          </a:xfrm>
          <a:prstGeom prst="rect">
            <a:avLst/>
          </a:prstGeom>
          <a:solidFill>
            <a:srgbClr val="017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BC4D874-A875-1442-913B-7612CBDC27B0}"/>
              </a:ext>
            </a:extLst>
          </p:cNvPr>
          <p:cNvSpPr txBox="1"/>
          <p:nvPr/>
        </p:nvSpPr>
        <p:spPr>
          <a:xfrm>
            <a:off x="660895" y="4335413"/>
            <a:ext cx="190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17BC6"/>
                </a:solidFill>
              </a:rPr>
              <a:t>www.rvo.nl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4859491-4AC3-F498-3905-8DF8DAFA7FEF}"/>
              </a:ext>
            </a:extLst>
          </p:cNvPr>
          <p:cNvSpPr txBox="1"/>
          <p:nvPr/>
        </p:nvSpPr>
        <p:spPr>
          <a:xfrm>
            <a:off x="660895" y="3964085"/>
            <a:ext cx="282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17BC6"/>
                </a:solidFill>
              </a:rPr>
              <a:t>Dat is RVO</a:t>
            </a:r>
            <a:endParaRPr lang="nl-NL" dirty="0">
              <a:solidFill>
                <a:srgbClr val="017BC6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E87E3624-6FD7-93A2-2852-FD6AD2C8938C}"/>
              </a:ext>
            </a:extLst>
          </p:cNvPr>
          <p:cNvSpPr/>
          <p:nvPr/>
        </p:nvSpPr>
        <p:spPr>
          <a:xfrm flipH="1">
            <a:off x="311356" y="3903012"/>
            <a:ext cx="164894" cy="788401"/>
          </a:xfrm>
          <a:prstGeom prst="rect">
            <a:avLst/>
          </a:prstGeom>
          <a:solidFill>
            <a:srgbClr val="017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584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uiExpand="1" build="p"/>
      <p:bldP spid="7" grpId="0" animBg="1"/>
      <p:bldP spid="8" grpId="0" animBg="1"/>
      <p:bldP spid="9" grpId="0"/>
      <p:bldP spid="10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55C94-504B-9E4F-3CEE-4F05CBB7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Wet- en regelgeving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3C464E-11E3-6E84-41B3-C726B9B458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Wetchecker energiebesparing | RVO.nl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4A3357-BA64-27DE-C8DC-7935FA0C0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46" y="2685006"/>
            <a:ext cx="6129646" cy="349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9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AAA8F91D-9F82-4F09-AFC7-1DE1C59E58DB}"/>
              </a:ext>
            </a:extLst>
          </p:cNvPr>
          <p:cNvSpPr/>
          <p:nvPr/>
        </p:nvSpPr>
        <p:spPr>
          <a:xfrm>
            <a:off x="527141" y="2146438"/>
            <a:ext cx="6998925" cy="4578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AE38BAC-01DF-1BC4-371D-D37165A8E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2" y="2315753"/>
            <a:ext cx="200025" cy="200025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F0C4DB9-024F-402D-A14B-A0E7AD05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03" y="2247335"/>
            <a:ext cx="6699803" cy="242744"/>
          </a:xfrm>
        </p:spPr>
        <p:txBody>
          <a:bodyPr numCol="1">
            <a:normAutofit fontScale="85000" lnSpcReduction="10000"/>
          </a:bodyPr>
          <a:lstStyle/>
          <a:p>
            <a:pPr marL="0" indent="0">
              <a:buNone/>
            </a:pPr>
            <a:r>
              <a:rPr lang="nl-NL" sz="1200" dirty="0"/>
              <a:t>Alle </a:t>
            </a:r>
            <a:r>
              <a:rPr lang="nl-NL" sz="1200" b="1" dirty="0">
                <a:solidFill>
                  <a:schemeClr val="tx2"/>
                </a:solidFill>
              </a:rPr>
              <a:t>energiebesparende maatregelen </a:t>
            </a:r>
            <a:r>
              <a:rPr lang="nl-NL" sz="1200" dirty="0"/>
              <a:t>met een terugverdientijd van 5 jaar of minder </a:t>
            </a:r>
            <a:r>
              <a:rPr lang="nl-NL" sz="1200" b="1" dirty="0">
                <a:solidFill>
                  <a:schemeClr val="tx2"/>
                </a:solidFill>
              </a:rPr>
              <a:t>uitvoeren</a:t>
            </a:r>
          </a:p>
          <a:p>
            <a:pPr marL="0" indent="0">
              <a:buNone/>
            </a:pPr>
            <a:endParaRPr lang="nl-NL" sz="1200" b="1" dirty="0">
              <a:solidFill>
                <a:schemeClr val="tx2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54F43C-8D50-4AA3-A6D8-E10FEF39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646635"/>
            <a:ext cx="8192691" cy="583436"/>
          </a:xfrm>
        </p:spPr>
        <p:txBody>
          <a:bodyPr/>
          <a:lstStyle/>
          <a:p>
            <a:r>
              <a:rPr lang="nl-NL" dirty="0"/>
              <a:t>Energiebesparingsplicht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A0CD00-967B-459C-8904-7B1915F8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FE4740-7BF7-2487-5488-D4C106B7D7F1}"/>
              </a:ext>
            </a:extLst>
          </p:cNvPr>
          <p:cNvSpPr/>
          <p:nvPr/>
        </p:nvSpPr>
        <p:spPr>
          <a:xfrm>
            <a:off x="527140" y="2647556"/>
            <a:ext cx="6998926" cy="6953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2DA960-CED7-4056-2B66-2D901FA69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2" y="2766791"/>
            <a:ext cx="200025" cy="200025"/>
          </a:xfrm>
          <a:prstGeom prst="rect">
            <a:avLst/>
          </a:prstGeom>
        </p:spPr>
      </p:pic>
      <p:sp>
        <p:nvSpPr>
          <p:cNvPr id="11" name="Tijdelijke aanduiding voor inhoud 1">
            <a:extLst>
              <a:ext uri="{FF2B5EF4-FFF2-40B4-BE49-F238E27FC236}">
                <a16:creationId xmlns:a16="http://schemas.microsoft.com/office/drawing/2014/main" id="{3B0DE32A-899E-03FE-7C5C-9990316EF21D}"/>
              </a:ext>
            </a:extLst>
          </p:cNvPr>
          <p:cNvSpPr txBox="1">
            <a:spLocks/>
          </p:cNvSpPr>
          <p:nvPr/>
        </p:nvSpPr>
        <p:spPr>
          <a:xfrm>
            <a:off x="676701" y="2758357"/>
            <a:ext cx="6699803" cy="405580"/>
          </a:xfrm>
          <a:prstGeom prst="rect">
            <a:avLst/>
          </a:prstGeom>
        </p:spPr>
        <p:txBody>
          <a:bodyPr vert="horz" lIns="68580" tIns="34290" rIns="68580" bIns="34290" numCol="1" spcCol="468000" rtlCol="0"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/>
              <a:t>Elke 4 jaar </a:t>
            </a:r>
            <a:r>
              <a:rPr lang="nl-NL" sz="1200" b="1" dirty="0">
                <a:solidFill>
                  <a:schemeClr val="tx2"/>
                </a:solidFill>
              </a:rPr>
              <a:t>rapporteren</a:t>
            </a:r>
            <a:r>
              <a:rPr lang="nl-NL" sz="1200" dirty="0"/>
              <a:t>. Dit is de </a:t>
            </a:r>
            <a:r>
              <a:rPr lang="nl-NL" sz="1200" b="1" dirty="0">
                <a:solidFill>
                  <a:schemeClr val="tx2"/>
                </a:solidFill>
              </a:rPr>
              <a:t>Informatieplicht energiebesparing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050" dirty="0"/>
              <a:t>Eerste keer in 2019</a:t>
            </a:r>
          </a:p>
        </p:txBody>
      </p:sp>
      <p:sp>
        <p:nvSpPr>
          <p:cNvPr id="14" name="Tijdelijke aanduiding voor inhoud 1">
            <a:extLst>
              <a:ext uri="{FF2B5EF4-FFF2-40B4-BE49-F238E27FC236}">
                <a16:creationId xmlns:a16="http://schemas.microsoft.com/office/drawing/2014/main" id="{3E6F762E-F0F7-5A98-19F8-7AF19707E365}"/>
              </a:ext>
            </a:extLst>
          </p:cNvPr>
          <p:cNvSpPr txBox="1">
            <a:spLocks/>
          </p:cNvSpPr>
          <p:nvPr/>
        </p:nvSpPr>
        <p:spPr>
          <a:xfrm>
            <a:off x="568164" y="3612427"/>
            <a:ext cx="6699803" cy="464330"/>
          </a:xfrm>
          <a:prstGeom prst="rect">
            <a:avLst/>
          </a:prstGeom>
        </p:spPr>
        <p:txBody>
          <a:bodyPr vert="horz" lIns="68580" tIns="34290" rIns="68580" bIns="34290" numCol="1" spcCol="468000" rtlCol="0"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050" dirty="0"/>
          </a:p>
        </p:txBody>
      </p:sp>
      <p:sp>
        <p:nvSpPr>
          <p:cNvPr id="17" name="Tijdelijke aanduiding voor inhoud 1">
            <a:extLst>
              <a:ext uri="{FF2B5EF4-FFF2-40B4-BE49-F238E27FC236}">
                <a16:creationId xmlns:a16="http://schemas.microsoft.com/office/drawing/2014/main" id="{7E023E34-77C2-4056-B513-25B8FFAA5305}"/>
              </a:ext>
            </a:extLst>
          </p:cNvPr>
          <p:cNvSpPr txBox="1">
            <a:spLocks/>
          </p:cNvSpPr>
          <p:nvPr/>
        </p:nvSpPr>
        <p:spPr>
          <a:xfrm>
            <a:off x="732705" y="2777576"/>
            <a:ext cx="6699803" cy="605133"/>
          </a:xfrm>
          <a:prstGeom prst="rect">
            <a:avLst/>
          </a:prstGeom>
        </p:spPr>
        <p:txBody>
          <a:bodyPr vert="horz" lIns="68580" tIns="34290" rIns="68580" bIns="34290" numCol="1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200" b="1" dirty="0">
              <a:solidFill>
                <a:schemeClr val="tx2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A3F15A1-BE6D-5197-1738-AF5F437AFC5C}"/>
              </a:ext>
            </a:extLst>
          </p:cNvPr>
          <p:cNvSpPr/>
          <p:nvPr/>
        </p:nvSpPr>
        <p:spPr>
          <a:xfrm>
            <a:off x="510088" y="3386458"/>
            <a:ext cx="6998925" cy="5703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59CB57-66E6-8F17-10A5-97634972D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2" y="3582411"/>
            <a:ext cx="200025" cy="200025"/>
          </a:xfrm>
          <a:prstGeom prst="rect">
            <a:avLst/>
          </a:prstGeom>
        </p:spPr>
      </p:pic>
      <p:sp>
        <p:nvSpPr>
          <p:cNvPr id="15" name="Tijdelijke aanduiding voor inhoud 1">
            <a:extLst>
              <a:ext uri="{FF2B5EF4-FFF2-40B4-BE49-F238E27FC236}">
                <a16:creationId xmlns:a16="http://schemas.microsoft.com/office/drawing/2014/main" id="{36993157-D8FD-FF04-5F07-546858C462E9}"/>
              </a:ext>
            </a:extLst>
          </p:cNvPr>
          <p:cNvSpPr txBox="1">
            <a:spLocks/>
          </p:cNvSpPr>
          <p:nvPr/>
        </p:nvSpPr>
        <p:spPr>
          <a:xfrm>
            <a:off x="710114" y="3471102"/>
            <a:ext cx="6699803" cy="686966"/>
          </a:xfrm>
        </p:spPr>
        <p:txBody>
          <a:bodyPr numCol="1" spcCol="468000">
            <a:norm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Verdana" panose="020B060403050404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275" dirty="0"/>
              <a:t>Vanaf een jaarlijks gebruik van 50.000 kWh elektriciteit of 25.000 m</a:t>
            </a:r>
            <a:r>
              <a:rPr lang="nl-NL" sz="1275" baseline="30000" dirty="0"/>
              <a:t>3</a:t>
            </a:r>
            <a:r>
              <a:rPr lang="nl-NL" sz="1275" dirty="0"/>
              <a:t> aardgas(equivalent)</a:t>
            </a:r>
            <a:endParaRPr lang="nl-NL" sz="1500" dirty="0"/>
          </a:p>
          <a:p>
            <a:pPr fontAlgn="auto">
              <a:spcAft>
                <a:spcPts val="0"/>
              </a:spcAft>
            </a:pPr>
            <a:endParaRPr lang="nl-NL" sz="788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2BED77A-CB00-E329-2420-D1568D8C086E}"/>
              </a:ext>
            </a:extLst>
          </p:cNvPr>
          <p:cNvSpPr/>
          <p:nvPr/>
        </p:nvSpPr>
        <p:spPr>
          <a:xfrm>
            <a:off x="532680" y="3999998"/>
            <a:ext cx="6993386" cy="8763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6ADBC55-626F-BE75-9561-691BD6B5F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3" y="4149936"/>
            <a:ext cx="200025" cy="200025"/>
          </a:xfrm>
          <a:prstGeom prst="rect">
            <a:avLst/>
          </a:prstGeom>
        </p:spPr>
      </p:pic>
      <p:sp>
        <p:nvSpPr>
          <p:cNvPr id="21" name="Tijdelijke aanduiding voor inhoud 1">
            <a:extLst>
              <a:ext uri="{FF2B5EF4-FFF2-40B4-BE49-F238E27FC236}">
                <a16:creationId xmlns:a16="http://schemas.microsoft.com/office/drawing/2014/main" id="{BE7C6824-2EB5-5CD0-216F-A7D9AAA79881}"/>
              </a:ext>
            </a:extLst>
          </p:cNvPr>
          <p:cNvSpPr txBox="1">
            <a:spLocks/>
          </p:cNvSpPr>
          <p:nvPr/>
        </p:nvSpPr>
        <p:spPr>
          <a:xfrm>
            <a:off x="732705" y="4123306"/>
            <a:ext cx="6699803" cy="295008"/>
          </a:xfrm>
          <a:prstGeom prst="rect">
            <a:avLst/>
          </a:prstGeom>
        </p:spPr>
        <p:txBody>
          <a:bodyPr vert="horz" lIns="68580" tIns="34290" rIns="68580" bIns="34290" numCol="1" spcCol="468000" rtlCol="0"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/>
              <a:t>Rapporteren kan met behulp van de </a:t>
            </a:r>
            <a:r>
              <a:rPr lang="nl-NL" sz="1200" b="1" dirty="0">
                <a:solidFill>
                  <a:schemeClr val="tx2"/>
                </a:solidFill>
              </a:rPr>
              <a:t>Erkende maatregelenlijsten (EML) </a:t>
            </a:r>
            <a:r>
              <a:rPr lang="nl-NL" sz="1200" dirty="0"/>
              <a:t>met energiebesparende maatregelen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200" dirty="0"/>
              <a:t>Er zijn lijsten voor 19 bedrijfstakken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DB6F1302-0437-60B9-081A-A52B2B3FF640}"/>
              </a:ext>
            </a:extLst>
          </p:cNvPr>
          <p:cNvSpPr/>
          <p:nvPr/>
        </p:nvSpPr>
        <p:spPr>
          <a:xfrm>
            <a:off x="534751" y="4913855"/>
            <a:ext cx="6974262" cy="1281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350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18EDA6FC-6F13-B95C-DA96-5413D01F1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7" y="5137699"/>
            <a:ext cx="200025" cy="200025"/>
          </a:xfrm>
          <a:prstGeom prst="rect">
            <a:avLst/>
          </a:prstGeom>
        </p:spPr>
      </p:pic>
      <p:sp>
        <p:nvSpPr>
          <p:cNvPr id="24" name="Tijdelijke aanduiding voor inhoud 1">
            <a:extLst>
              <a:ext uri="{FF2B5EF4-FFF2-40B4-BE49-F238E27FC236}">
                <a16:creationId xmlns:a16="http://schemas.microsoft.com/office/drawing/2014/main" id="{CCC4E36C-1786-BB27-B4D7-ADDAA623BB0E}"/>
              </a:ext>
            </a:extLst>
          </p:cNvPr>
          <p:cNvSpPr txBox="1">
            <a:spLocks/>
          </p:cNvSpPr>
          <p:nvPr/>
        </p:nvSpPr>
        <p:spPr>
          <a:xfrm>
            <a:off x="826263" y="5137699"/>
            <a:ext cx="6699803" cy="881965"/>
          </a:xfrm>
          <a:prstGeom prst="rect">
            <a:avLst/>
          </a:prstGeom>
        </p:spPr>
        <p:txBody>
          <a:bodyPr vert="horz" lIns="68580" tIns="34290" rIns="68580" bIns="34290" numCol="1" spcCol="468000" rtlCol="0"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/>
              <a:t>Rapporteren in eLoket van RVO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200" dirty="0" err="1"/>
              <a:t>eHerkenningsmiddel</a:t>
            </a:r>
            <a:r>
              <a:rPr lang="nl-NL" sz="1200" dirty="0"/>
              <a:t> niveau 2+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200" dirty="0"/>
              <a:t>Gemeente en/of Omgevingsdienst (bevoegd gezag) haalt de rapportages op</a:t>
            </a:r>
          </a:p>
        </p:txBody>
      </p:sp>
    </p:spTree>
    <p:extLst>
      <p:ext uri="{BB962C8B-B14F-4D97-AF65-F5344CB8AC3E}">
        <p14:creationId xmlns:p14="http://schemas.microsoft.com/office/powerpoint/2010/main" val="428572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2A9476D-79E6-4F48-8F69-8818ABE5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Communicatiemiddelen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FDA573-6886-4781-ACDA-83641FB0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0A0A6AF-03C5-477E-939A-E28F7E7F05EA}" type="slidenum">
              <a:rPr lang="nl-NL" sz="788">
                <a:solidFill>
                  <a:srgbClr val="FFFFFF">
                    <a:lumMod val="65000"/>
                  </a:srgbClr>
                </a:solidFill>
                <a:latin typeface="Verdana"/>
                <a:cs typeface="+mn-cs"/>
              </a:rPr>
              <a:pPr algn="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nl-NL" sz="788" dirty="0">
              <a:solidFill>
                <a:srgbClr val="FFFFFF">
                  <a:lumMod val="65000"/>
                </a:srgbClr>
              </a:solidFill>
              <a:latin typeface="Verdan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34BAB0C-F07A-3D3D-33C5-1CE5ACB08783}"/>
              </a:ext>
            </a:extLst>
          </p:cNvPr>
          <p:cNvSpPr/>
          <p:nvPr/>
        </p:nvSpPr>
        <p:spPr>
          <a:xfrm>
            <a:off x="475655" y="2611502"/>
            <a:ext cx="8192691" cy="68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4F3692F-5739-4BA7-9F84-E83A5EAE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635765"/>
            <a:ext cx="8192691" cy="576608"/>
          </a:xfrm>
        </p:spPr>
        <p:txBody>
          <a:bodyPr numCol="1">
            <a:normAutofit fontScale="70000" lnSpcReduction="20000"/>
          </a:bodyPr>
          <a:lstStyle/>
          <a:p>
            <a:pPr marL="0" indent="0" algn="ctr">
              <a:buNone/>
            </a:pPr>
            <a:r>
              <a:rPr lang="nl-NL" sz="1500" dirty="0">
                <a:solidFill>
                  <a:schemeClr val="bg1"/>
                </a:solidFill>
              </a:rPr>
              <a:t>Website van Rijksdienst voor Ondernemend Nederland</a:t>
            </a:r>
            <a:br>
              <a:rPr lang="nl-NL" sz="1500" dirty="0">
                <a:solidFill>
                  <a:schemeClr val="bg1"/>
                </a:solidFill>
              </a:rPr>
            </a:br>
            <a:r>
              <a:rPr lang="nl-NL" sz="15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www.rvo.nl/energiebesparingsplicht</a:t>
            </a:r>
            <a:endParaRPr lang="nl-NL" sz="15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l-NL" sz="12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Veelgestelde</a:t>
            </a:r>
            <a:r>
              <a:rPr lang="nl-NL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vragen energiebesparingsplicht (rvo.nl)</a:t>
            </a:r>
            <a:r>
              <a:rPr lang="nl-NL" sz="15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nl-NL" sz="12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164C869-1258-51E2-C745-E4CACD767679}"/>
              </a:ext>
            </a:extLst>
          </p:cNvPr>
          <p:cNvSpPr/>
          <p:nvPr/>
        </p:nvSpPr>
        <p:spPr>
          <a:xfrm>
            <a:off x="475059" y="3425487"/>
            <a:ext cx="8192691" cy="4289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Tijdelijke aanduiding voor inhoud 1">
            <a:extLst>
              <a:ext uri="{FF2B5EF4-FFF2-40B4-BE49-F238E27FC236}">
                <a16:creationId xmlns:a16="http://schemas.microsoft.com/office/drawing/2014/main" id="{887DA7BB-B155-7F43-8682-3B72347ABFEE}"/>
              </a:ext>
            </a:extLst>
          </p:cNvPr>
          <p:cNvSpPr txBox="1">
            <a:spLocks/>
          </p:cNvSpPr>
          <p:nvPr/>
        </p:nvSpPr>
        <p:spPr>
          <a:xfrm>
            <a:off x="475059" y="3460728"/>
            <a:ext cx="8192691" cy="363469"/>
          </a:xfrm>
          <a:prstGeom prst="rect">
            <a:avLst/>
          </a:prstGeom>
        </p:spPr>
        <p:txBody>
          <a:bodyPr vert="horz" lIns="68580" tIns="34290" rIns="68580" bIns="34290" numCol="1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auto">
              <a:spcBef>
                <a:spcPts val="900"/>
              </a:spcBef>
              <a:spcAft>
                <a:spcPts val="0"/>
              </a:spcAft>
              <a:buClr>
                <a:srgbClr val="00689A"/>
              </a:buClr>
              <a:buNone/>
              <a:defRPr/>
            </a:pPr>
            <a:r>
              <a:rPr lang="nl-NL" sz="1500" dirty="0">
                <a:solidFill>
                  <a:schemeClr val="bg1"/>
                </a:solidFill>
                <a:latin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Stappenplan (energiebesparings- en EED-auditplicht)</a:t>
            </a:r>
            <a:endParaRPr lang="nl-NL" sz="150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AC1D239-5214-DBB8-8814-EC3DC940BAD2}"/>
              </a:ext>
            </a:extLst>
          </p:cNvPr>
          <p:cNvSpPr/>
          <p:nvPr/>
        </p:nvSpPr>
        <p:spPr>
          <a:xfrm>
            <a:off x="475059" y="3984992"/>
            <a:ext cx="8192691" cy="4289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Tijdelijke aanduiding voor inhoud 1">
            <a:extLst>
              <a:ext uri="{FF2B5EF4-FFF2-40B4-BE49-F238E27FC236}">
                <a16:creationId xmlns:a16="http://schemas.microsoft.com/office/drawing/2014/main" id="{F71F27C5-67F6-7509-3762-DD16541BEB86}"/>
              </a:ext>
            </a:extLst>
          </p:cNvPr>
          <p:cNvSpPr txBox="1">
            <a:spLocks/>
          </p:cNvSpPr>
          <p:nvPr/>
        </p:nvSpPr>
        <p:spPr>
          <a:xfrm>
            <a:off x="475059" y="4019337"/>
            <a:ext cx="8192691" cy="363469"/>
          </a:xfrm>
          <a:prstGeom prst="rect">
            <a:avLst/>
          </a:prstGeom>
        </p:spPr>
        <p:txBody>
          <a:bodyPr vert="horz" lIns="68580" tIns="34290" rIns="68580" bIns="34290" numCol="1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auto">
              <a:spcBef>
                <a:spcPts val="900"/>
              </a:spcBef>
              <a:spcAft>
                <a:spcPts val="0"/>
              </a:spcAft>
              <a:buClr>
                <a:srgbClr val="00689A"/>
              </a:buClr>
              <a:buNone/>
              <a:defRPr/>
            </a:pPr>
            <a:r>
              <a:rPr lang="nl-NL" sz="1500" dirty="0">
                <a:solidFill>
                  <a:schemeClr val="bg1"/>
                </a:solidFill>
                <a:latin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Wetchecker Energiebesparing</a:t>
            </a:r>
            <a:endParaRPr lang="nl-NL" sz="120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BC18027-DE41-5A85-F301-19229A60DEA4}"/>
              </a:ext>
            </a:extLst>
          </p:cNvPr>
          <p:cNvSpPr/>
          <p:nvPr/>
        </p:nvSpPr>
        <p:spPr>
          <a:xfrm>
            <a:off x="475059" y="4536637"/>
            <a:ext cx="8192691" cy="5766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" name="Tijdelijke aanduiding voor inhoud 1">
            <a:extLst>
              <a:ext uri="{FF2B5EF4-FFF2-40B4-BE49-F238E27FC236}">
                <a16:creationId xmlns:a16="http://schemas.microsoft.com/office/drawing/2014/main" id="{3C6152E3-0535-1060-41EC-1D15F29A5EBB}"/>
              </a:ext>
            </a:extLst>
          </p:cNvPr>
          <p:cNvSpPr txBox="1">
            <a:spLocks/>
          </p:cNvSpPr>
          <p:nvPr/>
        </p:nvSpPr>
        <p:spPr>
          <a:xfrm>
            <a:off x="476250" y="4598039"/>
            <a:ext cx="8192691" cy="842641"/>
          </a:xfrm>
          <a:prstGeom prst="rect">
            <a:avLst/>
          </a:prstGeom>
        </p:spPr>
        <p:txBody>
          <a:bodyPr vert="horz" lIns="68580" tIns="34290" rIns="68580" bIns="34290" numCol="1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Plicht ter verduurzaming van het energiegebruik | Informatiepunt Leefomgeving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4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21F2E61-3ACE-BAFE-925C-8F94722F1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14BCC4E-AB6A-3D5F-79AB-DA11FBCA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Subsidies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3E16C04-E7C8-9887-BEEE-2B1E0964ACEB}"/>
              </a:ext>
            </a:extLst>
          </p:cNvPr>
          <p:cNvSpPr txBox="1"/>
          <p:nvPr/>
        </p:nvSpPr>
        <p:spPr>
          <a:xfrm>
            <a:off x="251520" y="2032659"/>
            <a:ext cx="655452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effectLst/>
                <a:latin typeface="__ROsans_ca772e"/>
                <a:hlinkClick r:id="rId3"/>
              </a:rPr>
              <a:t>Subsidieregeling duurzaam maatschappelijk vastgoed (DUMAVA)</a:t>
            </a:r>
            <a:endParaRPr lang="nl-NL" b="1" i="0" dirty="0">
              <a:solidFill>
                <a:srgbClr val="000000"/>
              </a:solidFill>
              <a:effectLst/>
              <a:latin typeface="__ROsans_ca772e"/>
            </a:endParaRPr>
          </a:p>
          <a:p>
            <a:pPr marL="0" indent="0">
              <a:spcBef>
                <a:spcPts val="0"/>
              </a:spcBef>
            </a:pPr>
            <a:endParaRPr lang="nl-NL" b="1" dirty="0"/>
          </a:p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Voor het verduurzamen van </a:t>
            </a:r>
            <a:r>
              <a:rPr lang="nl-NL" u="sng" dirty="0"/>
              <a:t>bestaand</a:t>
            </a:r>
            <a:r>
              <a:rPr lang="nl-NL" dirty="0"/>
              <a:t> maatschappelijk vastgoed</a:t>
            </a:r>
          </a:p>
          <a:p>
            <a:pPr marL="0" indent="0" algn="l">
              <a:spcBef>
                <a:spcPts val="0"/>
              </a:spcBef>
            </a:pPr>
            <a:endParaRPr lang="nl-NL" dirty="0"/>
          </a:p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Subsidie moet vooraf worden aangevraagd door de gebouweigenaar</a:t>
            </a:r>
          </a:p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dirty="0"/>
          </a:p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Openstelling 2 juni 2025</a:t>
            </a:r>
          </a:p>
          <a:p>
            <a:pPr marL="0" indent="0" algn="l">
              <a:spcBef>
                <a:spcPts val="0"/>
              </a:spcBef>
            </a:pPr>
            <a:endParaRPr lang="nl-NL" dirty="0"/>
          </a:p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>
                <a:hlinkClick r:id="rId4"/>
              </a:rPr>
              <a:t>Webinar 27 maart 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402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04B016AE-4441-30E2-5D4D-4492CF5C9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>
            <a:extLst>
              <a:ext uri="{FF2B5EF4-FFF2-40B4-BE49-F238E27FC236}">
                <a16:creationId xmlns:a16="http://schemas.microsoft.com/office/drawing/2014/main" id="{4134D1BF-0571-5413-A13F-488C7F5FFED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3401" y="1499507"/>
            <a:ext cx="8490857" cy="418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nl-NL" b="1" dirty="0"/>
              <a:t>DUMAVA</a:t>
            </a:r>
          </a:p>
          <a:p>
            <a:pPr marL="0" indent="0">
              <a:spcBef>
                <a:spcPts val="0"/>
              </a:spcBef>
            </a:pPr>
            <a:endParaRPr lang="nl-NL" b="1" dirty="0"/>
          </a:p>
          <a:p>
            <a:pPr marL="0" indent="0" algn="l">
              <a:spcBef>
                <a:spcPts val="0"/>
              </a:spcBef>
            </a:pPr>
            <a:r>
              <a:rPr lang="nl-NL" u="sng" dirty="0"/>
              <a:t>Aanvraag voor losse maatregelen:</a:t>
            </a:r>
            <a:br>
              <a:rPr lang="nl-NL" dirty="0"/>
            </a:br>
            <a:r>
              <a:rPr lang="nl-NL" dirty="0"/>
              <a:t>- energieadvies + begroting nodig</a:t>
            </a:r>
            <a:br>
              <a:rPr lang="nl-NL" dirty="0"/>
            </a:br>
            <a:r>
              <a:rPr lang="nl-NL" dirty="0"/>
              <a:t>- maximaal 3 maatregelen</a:t>
            </a:r>
            <a:br>
              <a:rPr lang="nl-NL" dirty="0"/>
            </a:br>
            <a:r>
              <a:rPr lang="nl-NL" dirty="0"/>
              <a:t>- Dumava maatregelenlijst</a:t>
            </a:r>
            <a:br>
              <a:rPr lang="nl-NL" dirty="0"/>
            </a:br>
            <a:r>
              <a:rPr lang="nl-NL" dirty="0"/>
              <a:t>- 20% subsidie</a:t>
            </a:r>
            <a:br>
              <a:rPr lang="nl-NL" dirty="0"/>
            </a:br>
            <a:r>
              <a:rPr lang="nl-NL" dirty="0"/>
              <a:t>- Minimale subsidiebedrag €5.000,- maximaal 1,5mln</a:t>
            </a:r>
          </a:p>
          <a:p>
            <a:pPr marL="0" indent="0" algn="l">
              <a:spcBef>
                <a:spcPts val="0"/>
              </a:spcBef>
            </a:pPr>
            <a:endParaRPr lang="nl-NL" dirty="0"/>
          </a:p>
          <a:p>
            <a:pPr marL="0" indent="0" algn="l">
              <a:spcBef>
                <a:spcPts val="0"/>
              </a:spcBef>
            </a:pPr>
            <a:r>
              <a:rPr lang="nl-NL" u="sng" dirty="0"/>
              <a:t>Aanvraag voor een integraal project :</a:t>
            </a:r>
            <a:br>
              <a:rPr lang="nl-NL" dirty="0"/>
            </a:br>
            <a:r>
              <a:rPr lang="nl-NL" dirty="0"/>
              <a:t>- Maatwerkadvies of </a:t>
            </a:r>
            <a:r>
              <a:rPr lang="nl-NL" dirty="0" err="1"/>
              <a:t>Dumo</a:t>
            </a:r>
            <a:r>
              <a:rPr lang="nl-NL" dirty="0"/>
              <a:t> advies (monumenten) nodig + begroting</a:t>
            </a:r>
            <a:br>
              <a:rPr lang="nl-NL" dirty="0"/>
            </a:br>
            <a:r>
              <a:rPr lang="nl-NL" dirty="0"/>
              <a:t>- Verduurzamen </a:t>
            </a:r>
            <a:r>
              <a:rPr lang="nl-NL" dirty="0" err="1"/>
              <a:t>a.h.v</a:t>
            </a:r>
            <a:r>
              <a:rPr lang="nl-NL" dirty="0"/>
              <a:t>. energielabelstappen of % energiebesparing (monumenten)</a:t>
            </a:r>
            <a:br>
              <a:rPr lang="nl-NL" dirty="0"/>
            </a:br>
            <a:r>
              <a:rPr lang="nl-NL" dirty="0"/>
              <a:t>- 30% of 40% subsidie (afhankelijk van de energiebesparing) </a:t>
            </a:r>
            <a:br>
              <a:rPr lang="nl-NL" dirty="0"/>
            </a:br>
            <a:r>
              <a:rPr lang="nl-NL" dirty="0"/>
              <a:t>- Minimale subsidiebedrag € 25.000,- maximaal 1,5mln</a:t>
            </a:r>
            <a:br>
              <a:rPr lang="nl-NL" dirty="0"/>
            </a:br>
            <a:endParaRPr lang="nl-NL" dirty="0"/>
          </a:p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406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02D9FD-7BD3-696A-2830-54126848A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433" y="2276475"/>
            <a:ext cx="7954466" cy="394493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0CAD6A-82C2-47E6-3D78-8F2FEB86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SDE++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FF0953D-2D55-295A-7AC8-1D6D5768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2103"/>
            <a:ext cx="8331446" cy="41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4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D6DD022C-BB36-6A46-B066-4612D6795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751"/>
          <a:stretch/>
        </p:blipFill>
        <p:spPr>
          <a:xfrm>
            <a:off x="1143000" y="1340886"/>
            <a:ext cx="6858000" cy="202825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6E9E0EF-8DD5-AC48-AC35-FE215D0A0E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44"/>
          <a:stretch/>
        </p:blipFill>
        <p:spPr>
          <a:xfrm>
            <a:off x="1119468" y="2864266"/>
            <a:ext cx="6905065" cy="3115250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1257166" y="5637888"/>
            <a:ext cx="24035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05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36162CC-5E93-8D47-A845-CF4FA1E578F9}"/>
              </a:ext>
            </a:extLst>
          </p:cNvPr>
          <p:cNvSpPr/>
          <p:nvPr/>
        </p:nvSpPr>
        <p:spPr>
          <a:xfrm>
            <a:off x="1379221" y="1642118"/>
            <a:ext cx="6534374" cy="1222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700" b="1" dirty="0">
                <a:solidFill>
                  <a:prstClr val="white"/>
                </a:solidFill>
                <a:latin typeface="RijksoverheidSansHeading" panose="020B0503040202060203" pitchFamily="34" charset="77"/>
                <a:cs typeface="Arial"/>
              </a:rPr>
              <a:t>ISDE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b="1" dirty="0">
                <a:solidFill>
                  <a:prstClr val="white"/>
                </a:solidFill>
                <a:latin typeface="RijksoverheidSansHeading" panose="020B0503040202060203" pitchFamily="34" charset="77"/>
                <a:cs typeface="Arial"/>
              </a:rPr>
              <a:t>Investeringssubsidie duurzame energie en energiebesparing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nl-NL" sz="900" dirty="0">
              <a:solidFill>
                <a:prstClr val="white"/>
              </a:solidFill>
              <a:latin typeface="Verdana"/>
              <a:cs typeface="Arial"/>
            </a:endParaRPr>
          </a:p>
        </p:txBody>
      </p:sp>
      <p:pic>
        <p:nvPicPr>
          <p:cNvPr id="7" name="Afbeelding 6" descr="Afbeelding met tekst, teken&#10;&#10;Automatisch gegenereerde beschrijving">
            <a:extLst>
              <a:ext uri="{FF2B5EF4-FFF2-40B4-BE49-F238E27FC236}">
                <a16:creationId xmlns:a16="http://schemas.microsoft.com/office/drawing/2014/main" id="{B029C8D5-5E2A-4445-B49C-13A635994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14" y="3128633"/>
            <a:ext cx="6241387" cy="286836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921BBDB-1678-457C-BF16-DBE19A38809A}"/>
              </a:ext>
            </a:extLst>
          </p:cNvPr>
          <p:cNvSpPr txBox="1"/>
          <p:nvPr/>
        </p:nvSpPr>
        <p:spPr>
          <a:xfrm>
            <a:off x="1721200" y="3063961"/>
            <a:ext cx="26782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prstClr val="black"/>
              </a:solidFill>
              <a:latin typeface="Rijksoverheid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500" b="1" dirty="0">
                <a:solidFill>
                  <a:prstClr val="black"/>
                </a:solidFill>
                <a:latin typeface="RijksoverheidSans"/>
                <a:hlinkClick r:id="rId6"/>
              </a:rPr>
              <a:t>www.rvo.nl/isde</a:t>
            </a:r>
            <a:endParaRPr lang="nl-NL" sz="1500" b="1" dirty="0">
              <a:solidFill>
                <a:prstClr val="black"/>
              </a:solidFill>
              <a:latin typeface="Rijksoverheid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prstClr val="black"/>
              </a:solidFill>
              <a:latin typeface="RijksoverheidSans"/>
            </a:endParaRPr>
          </a:p>
        </p:txBody>
      </p:sp>
    </p:spTree>
    <p:extLst>
      <p:ext uri="{BB962C8B-B14F-4D97-AF65-F5344CB8AC3E}">
        <p14:creationId xmlns:p14="http://schemas.microsoft.com/office/powerpoint/2010/main" val="1956302180"/>
      </p:ext>
    </p:extLst>
  </p:cSld>
  <p:clrMapOvr>
    <a:masterClrMapping/>
  </p:clrMapOvr>
</p:sld>
</file>

<file path=ppt/theme/theme1.xml><?xml version="1.0" encoding="utf-8"?>
<a:theme xmlns:a="http://schemas.openxmlformats.org/drawingml/2006/main" name="RVO">
  <a:themeElements>
    <a:clrScheme name="RVO">
      <a:dk1>
        <a:sysClr val="windowText" lastClr="000000"/>
      </a:dk1>
      <a:lt1>
        <a:sysClr val="window" lastClr="FFFFFF"/>
      </a:lt1>
      <a:dk2>
        <a:srgbClr val="007BC7"/>
      </a:dk2>
      <a:lt2>
        <a:srgbClr val="EEECE1"/>
      </a:lt2>
      <a:accent1>
        <a:srgbClr val="007BC7"/>
      </a:accent1>
      <a:accent2>
        <a:srgbClr val="8FCAE7"/>
      </a:accent2>
      <a:accent3>
        <a:srgbClr val="39870C"/>
      </a:accent3>
      <a:accent4>
        <a:srgbClr val="F9E11E"/>
      </a:accent4>
      <a:accent5>
        <a:srgbClr val="E17000"/>
      </a:accent5>
      <a:accent6>
        <a:srgbClr val="D52B1E"/>
      </a:accent6>
      <a:hlink>
        <a:srgbClr val="002060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" id="{2FB9DD45-C7F4-4028-93CB-A0DA8F7470A0}" vid="{D7BF0417-9CCB-46B1-A6D4-C97370682CB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14AEACD70754F8D1952691C657479" ma:contentTypeVersion="18" ma:contentTypeDescription="Een nieuw document maken." ma:contentTypeScope="" ma:versionID="0d9c69cf3b368e92c0bf9ca7e1aae773">
  <xsd:schema xmlns:xsd="http://www.w3.org/2001/XMLSchema" xmlns:xs="http://www.w3.org/2001/XMLSchema" xmlns:p="http://schemas.microsoft.com/office/2006/metadata/properties" xmlns:ns2="75d7739d-b9f1-48ed-b7c6-aa2a491b942f" xmlns:ns3="533b414b-5ca8-4b39-8c17-e25f669cb8ca" targetNamespace="http://schemas.microsoft.com/office/2006/metadata/properties" ma:root="true" ma:fieldsID="88922c3505bb87a40fa96bde70974176" ns2:_="" ns3:_="">
    <xsd:import namespace="75d7739d-b9f1-48ed-b7c6-aa2a491b942f"/>
    <xsd:import namespace="533b414b-5ca8-4b39-8c17-e25f669cb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7739d-b9f1-48ed-b7c6-aa2a491b9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3dab48ab-0366-420e-a6cd-a5f05534bf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b414b-5ca8-4b39-8c17-e25f669cb8c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d5c77b4-90b4-48c1-ae59-fdc5d2d83466}" ma:internalName="TaxCatchAll" ma:showField="CatchAllData" ma:web="533b414b-5ca8-4b39-8c17-e25f669cb8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d7739d-b9f1-48ed-b7c6-aa2a491b942f">
      <Terms xmlns="http://schemas.microsoft.com/office/infopath/2007/PartnerControls"/>
    </lcf76f155ced4ddcb4097134ff3c332f>
    <TaxCatchAll xmlns="533b414b-5ca8-4b39-8c17-e25f669cb8ca" xsi:nil="true"/>
  </documentManagement>
</p:properties>
</file>

<file path=customXml/itemProps1.xml><?xml version="1.0" encoding="utf-8"?>
<ds:datastoreItem xmlns:ds="http://schemas.openxmlformats.org/officeDocument/2006/customXml" ds:itemID="{0F1CAB1D-737A-4070-BBCF-F7393B97A6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C50ABF-6AEB-4706-A890-668FDDDB6B94}"/>
</file>

<file path=customXml/itemProps3.xml><?xml version="1.0" encoding="utf-8"?>
<ds:datastoreItem xmlns:ds="http://schemas.openxmlformats.org/officeDocument/2006/customXml" ds:itemID="{F90203BA-11BE-47D1-BBC2-9218B2AFF72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bc1f090-2151-45c0-9d5a-65813356ba07"/>
    <ds:schemaRef ds:uri="http://purl.org/dc/elements/1.1/"/>
    <ds:schemaRef ds:uri="http://schemas.microsoft.com/office/2006/metadata/properties"/>
    <ds:schemaRef ds:uri="ad2a9ee3-81ab-41ac-bcb9-d6e70766a6e6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4bde8109-f994-4a60-a1d3-5c95e2ff3620}" enabled="1" method="Privileged" siteId="{1321633e-f6b9-44e2-a44f-59b9d264ecb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4031</TotalTime>
  <Words>869</Words>
  <Application>Microsoft Office PowerPoint</Application>
  <PresentationFormat>Diavoorstelling (4:3)</PresentationFormat>
  <Paragraphs>189</Paragraphs>
  <Slides>25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6" baseType="lpstr">
      <vt:lpstr>__ROsans_ca772e</vt:lpstr>
      <vt:lpstr>Aptos</vt:lpstr>
      <vt:lpstr>Arial</vt:lpstr>
      <vt:lpstr>Calibri</vt:lpstr>
      <vt:lpstr>Courier New</vt:lpstr>
      <vt:lpstr>RijksoverheidSans</vt:lpstr>
      <vt:lpstr>RijksoverheidSansHeading</vt:lpstr>
      <vt:lpstr>RijksoverheidSansText</vt:lpstr>
      <vt:lpstr>Verdana</vt:lpstr>
      <vt:lpstr>Wingdings</vt:lpstr>
      <vt:lpstr>RVO</vt:lpstr>
      <vt:lpstr>Verduurzaming zorgboerderijen</vt:lpstr>
      <vt:lpstr>Inhoudsopgave </vt:lpstr>
      <vt:lpstr>Wet- en regelgeving</vt:lpstr>
      <vt:lpstr>Energiebesparingsplicht</vt:lpstr>
      <vt:lpstr>Communicatiemiddelen</vt:lpstr>
      <vt:lpstr>Subsidies </vt:lpstr>
      <vt:lpstr>PowerPoint-presentatie</vt:lpstr>
      <vt:lpstr>SDE++</vt:lpstr>
      <vt:lpstr>PowerPoint-presentatie</vt:lpstr>
      <vt:lpstr>PowerPoint-presentatie</vt:lpstr>
      <vt:lpstr>Energie-investeringsaftrek (EIA)</vt:lpstr>
      <vt:lpstr>PowerPoint-presentatie</vt:lpstr>
      <vt:lpstr>PowerPoint-presentatie</vt:lpstr>
      <vt:lpstr>Milieu-investeringsaftrek en willekeurige afschrijving (MIA\Vamil)</vt:lpstr>
      <vt:lpstr>Mia en Vamil</vt:lpstr>
      <vt:lpstr>Regeling Groenprojecten </vt:lpstr>
      <vt:lpstr>Home - Regionale Energiefondsen</vt:lpstr>
      <vt:lpstr>Subsidie- en financieringswijzer | RVO.nl handig overzicht </vt:lpstr>
      <vt:lpstr>Zetookdeknopom.nl </vt:lpstr>
      <vt:lpstr>PowerPoint-presentatie</vt:lpstr>
      <vt:lpstr>Publicatie EVZ</vt:lpstr>
      <vt:lpstr>Ontzorgingsprogramma Maatschappelijk vastgoed</vt:lpstr>
      <vt:lpstr>Ontzorgingsprogramma MKB</vt:lpstr>
      <vt:lpstr>Vragen ?</vt:lpstr>
      <vt:lpstr>Contactgegevens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Regeling Reductie Energiegebruik Woningen (RREW)</dc:title>
  <dc:creator>Deli, E. (Erkan)</dc:creator>
  <cp:lastModifiedBy>Heuvel, drs. J.K.P. van den (Joris)</cp:lastModifiedBy>
  <cp:revision>123</cp:revision>
  <dcterms:created xsi:type="dcterms:W3CDTF">2020-11-17T06:28:11Z</dcterms:created>
  <dcterms:modified xsi:type="dcterms:W3CDTF">2025-03-17T16:32:20Z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0x010100E0814AEACD70754F8D1952691C657479</vt:lpwstr>
  </property>
</Properties>
</file>